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1" r:id="rId1"/>
  </p:sldMasterIdLst>
  <p:sldIdLst>
    <p:sldId id="256" r:id="rId2"/>
    <p:sldId id="277" r:id="rId3"/>
    <p:sldId id="257" r:id="rId4"/>
    <p:sldId id="268" r:id="rId5"/>
    <p:sldId id="269" r:id="rId6"/>
    <p:sldId id="258" r:id="rId7"/>
    <p:sldId id="270" r:id="rId8"/>
    <p:sldId id="271" r:id="rId9"/>
    <p:sldId id="265" r:id="rId10"/>
    <p:sldId id="264" r:id="rId11"/>
    <p:sldId id="266" r:id="rId12"/>
    <p:sldId id="267" r:id="rId13"/>
    <p:sldId id="272" r:id="rId14"/>
    <p:sldId id="273" r:id="rId15"/>
    <p:sldId id="274" r:id="rId16"/>
    <p:sldId id="275" r:id="rId17"/>
    <p:sldId id="276"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snapToGrid="0">
      <p:cViewPr varScale="1">
        <p:scale>
          <a:sx n="87" d="100"/>
          <a:sy n="87" d="100"/>
        </p:scale>
        <p:origin x="437"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EBF6D37-661C-4F9F-995F-ECA360204C3B}" type="datetimeFigureOut">
              <a:rPr lang="en-US" smtClean="0"/>
              <a:t>3/11/2024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955511-58FF-42C5-BBC1-1881DFEBB026}" type="slidenum">
              <a:rPr lang="en-US" smtClean="0"/>
              <a:t>‹#›</a:t>
            </a:fld>
            <a:endParaRPr lang="en-US"/>
          </a:p>
        </p:txBody>
      </p:sp>
    </p:spTree>
    <p:extLst>
      <p:ext uri="{BB962C8B-B14F-4D97-AF65-F5344CB8AC3E}">
        <p14:creationId xmlns:p14="http://schemas.microsoft.com/office/powerpoint/2010/main" val="7299214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EBF6D37-661C-4F9F-995F-ECA360204C3B}" type="datetimeFigureOut">
              <a:rPr lang="en-US" smtClean="0"/>
              <a:t>3/11/2024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955511-58FF-42C5-BBC1-1881DFEBB026}" type="slidenum">
              <a:rPr lang="en-US" smtClean="0"/>
              <a:t>‹#›</a:t>
            </a:fld>
            <a:endParaRPr lang="en-US"/>
          </a:p>
        </p:txBody>
      </p:sp>
    </p:spTree>
    <p:extLst>
      <p:ext uri="{BB962C8B-B14F-4D97-AF65-F5344CB8AC3E}">
        <p14:creationId xmlns:p14="http://schemas.microsoft.com/office/powerpoint/2010/main" val="35011600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EBF6D37-661C-4F9F-995F-ECA360204C3B}" type="datetimeFigureOut">
              <a:rPr lang="en-US" smtClean="0"/>
              <a:t>3/11/2024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955511-58FF-42C5-BBC1-1881DFEBB026}" type="slidenum">
              <a:rPr lang="en-US" smtClean="0"/>
              <a:t>‹#›</a:t>
            </a:fld>
            <a:endParaRPr lang="en-US"/>
          </a:p>
        </p:txBody>
      </p:sp>
    </p:spTree>
    <p:extLst>
      <p:ext uri="{BB962C8B-B14F-4D97-AF65-F5344CB8AC3E}">
        <p14:creationId xmlns:p14="http://schemas.microsoft.com/office/powerpoint/2010/main" val="32434249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EBF6D37-661C-4F9F-995F-ECA360204C3B}" type="datetimeFigureOut">
              <a:rPr lang="en-US" smtClean="0"/>
              <a:t>3/11/2024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955511-58FF-42C5-BBC1-1881DFEBB026}" type="slidenum">
              <a:rPr lang="en-US" smtClean="0"/>
              <a:t>‹#›</a:t>
            </a:fld>
            <a:endParaRPr lang="en-US"/>
          </a:p>
        </p:txBody>
      </p:sp>
    </p:spTree>
    <p:extLst>
      <p:ext uri="{BB962C8B-B14F-4D97-AF65-F5344CB8AC3E}">
        <p14:creationId xmlns:p14="http://schemas.microsoft.com/office/powerpoint/2010/main" val="7946295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EBF6D37-661C-4F9F-995F-ECA360204C3B}" type="datetimeFigureOut">
              <a:rPr lang="en-US" smtClean="0"/>
              <a:t>3/11/2024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4955511-58FF-42C5-BBC1-1881DFEBB026}" type="slidenum">
              <a:rPr lang="en-US" smtClean="0"/>
              <a:t>‹#›</a:t>
            </a:fld>
            <a:endParaRPr lang="en-US"/>
          </a:p>
        </p:txBody>
      </p:sp>
    </p:spTree>
    <p:extLst>
      <p:ext uri="{BB962C8B-B14F-4D97-AF65-F5344CB8AC3E}">
        <p14:creationId xmlns:p14="http://schemas.microsoft.com/office/powerpoint/2010/main" val="5197286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EBF6D37-661C-4F9F-995F-ECA360204C3B}" type="datetimeFigureOut">
              <a:rPr lang="en-US" smtClean="0"/>
              <a:t>3/11/2024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4955511-58FF-42C5-BBC1-1881DFEBB026}" type="slidenum">
              <a:rPr lang="en-US" smtClean="0"/>
              <a:t>‹#›</a:t>
            </a:fld>
            <a:endParaRPr lang="en-US"/>
          </a:p>
        </p:txBody>
      </p:sp>
    </p:spTree>
    <p:extLst>
      <p:ext uri="{BB962C8B-B14F-4D97-AF65-F5344CB8AC3E}">
        <p14:creationId xmlns:p14="http://schemas.microsoft.com/office/powerpoint/2010/main" val="36120348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BF6D37-661C-4F9F-995F-ECA360204C3B}" type="datetimeFigureOut">
              <a:rPr lang="en-US" smtClean="0"/>
              <a:t>3/11/2024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4955511-58FF-42C5-BBC1-1881DFEBB026}" type="slidenum">
              <a:rPr lang="en-US" smtClean="0"/>
              <a:t>‹#›</a:t>
            </a:fld>
            <a:endParaRPr lang="en-US"/>
          </a:p>
        </p:txBody>
      </p:sp>
    </p:spTree>
    <p:extLst>
      <p:ext uri="{BB962C8B-B14F-4D97-AF65-F5344CB8AC3E}">
        <p14:creationId xmlns:p14="http://schemas.microsoft.com/office/powerpoint/2010/main" val="20797283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1EBF6D37-661C-4F9F-995F-ECA360204C3B}" type="datetimeFigureOut">
              <a:rPr lang="en-US" smtClean="0"/>
              <a:t>3/11/2024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955511-58FF-42C5-BBC1-1881DFEBB026}" type="slidenum">
              <a:rPr lang="en-US" smtClean="0"/>
              <a:t>‹#›</a:t>
            </a:fld>
            <a:endParaRPr lang="en-US"/>
          </a:p>
        </p:txBody>
      </p:sp>
    </p:spTree>
    <p:extLst>
      <p:ext uri="{BB962C8B-B14F-4D97-AF65-F5344CB8AC3E}">
        <p14:creationId xmlns:p14="http://schemas.microsoft.com/office/powerpoint/2010/main" val="7343112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1EBF6D37-661C-4F9F-995F-ECA360204C3B}" type="datetimeFigureOut">
              <a:rPr lang="en-US" smtClean="0"/>
              <a:t>3/11/2024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955511-58FF-42C5-BBC1-1881DFEBB026}" type="slidenum">
              <a:rPr lang="en-US" smtClean="0"/>
              <a:t>‹#›</a:t>
            </a:fld>
            <a:endParaRPr lang="en-US"/>
          </a:p>
        </p:txBody>
      </p:sp>
    </p:spTree>
    <p:extLst>
      <p:ext uri="{BB962C8B-B14F-4D97-AF65-F5344CB8AC3E}">
        <p14:creationId xmlns:p14="http://schemas.microsoft.com/office/powerpoint/2010/main" val="33755707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EBF6D37-661C-4F9F-995F-ECA360204C3B}" type="datetimeFigureOut">
              <a:rPr lang="en-US" smtClean="0"/>
              <a:t>3/11/2024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955511-58FF-42C5-BBC1-1881DFEBB026}" type="slidenum">
              <a:rPr lang="en-US" smtClean="0"/>
              <a:t>‹#›</a:t>
            </a:fld>
            <a:endParaRPr lang="en-US"/>
          </a:p>
        </p:txBody>
      </p:sp>
    </p:spTree>
    <p:extLst>
      <p:ext uri="{BB962C8B-B14F-4D97-AF65-F5344CB8AC3E}">
        <p14:creationId xmlns:p14="http://schemas.microsoft.com/office/powerpoint/2010/main" val="33148887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EBF6D37-661C-4F9F-995F-ECA360204C3B}" type="datetimeFigureOut">
              <a:rPr lang="en-US" smtClean="0"/>
              <a:t>3/11/2024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955511-58FF-42C5-BBC1-1881DFEBB026}"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5436487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EBF6D37-661C-4F9F-995F-ECA360204C3B}" type="datetimeFigureOut">
              <a:rPr lang="en-US" smtClean="0"/>
              <a:t>3/11/2024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955511-58FF-42C5-BBC1-1881DFEBB026}" type="slidenum">
              <a:rPr lang="en-US" smtClean="0"/>
              <a:t>‹#›</a:t>
            </a:fld>
            <a:endParaRPr lang="en-US"/>
          </a:p>
        </p:txBody>
      </p:sp>
    </p:spTree>
    <p:extLst>
      <p:ext uri="{BB962C8B-B14F-4D97-AF65-F5344CB8AC3E}">
        <p14:creationId xmlns:p14="http://schemas.microsoft.com/office/powerpoint/2010/main" val="4785991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EBF6D37-661C-4F9F-995F-ECA360204C3B}" type="datetimeFigureOut">
              <a:rPr lang="en-US" smtClean="0"/>
              <a:t>3/11/2024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955511-58FF-42C5-BBC1-1881DFEBB026}"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2870763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EBF6D37-661C-4F9F-995F-ECA360204C3B}" type="datetimeFigureOut">
              <a:rPr lang="en-US" smtClean="0"/>
              <a:t>3/11/2024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955511-58FF-42C5-BBC1-1881DFEBB026}" type="slidenum">
              <a:rPr lang="en-US" smtClean="0"/>
              <a:t>‹#›</a:t>
            </a:fld>
            <a:endParaRPr lang="en-US"/>
          </a:p>
        </p:txBody>
      </p:sp>
    </p:spTree>
    <p:extLst>
      <p:ext uri="{BB962C8B-B14F-4D97-AF65-F5344CB8AC3E}">
        <p14:creationId xmlns:p14="http://schemas.microsoft.com/office/powerpoint/2010/main" val="2939011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EBF6D37-661C-4F9F-995F-ECA360204C3B}" type="datetimeFigureOut">
              <a:rPr lang="en-US" smtClean="0"/>
              <a:t>3/11/2024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955511-58FF-42C5-BBC1-1881DFEBB026}" type="slidenum">
              <a:rPr lang="en-US" smtClean="0"/>
              <a:t>‹#›</a:t>
            </a:fld>
            <a:endParaRPr lang="en-US"/>
          </a:p>
        </p:txBody>
      </p:sp>
    </p:spTree>
    <p:extLst>
      <p:ext uri="{BB962C8B-B14F-4D97-AF65-F5344CB8AC3E}">
        <p14:creationId xmlns:p14="http://schemas.microsoft.com/office/powerpoint/2010/main" val="23374062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EBF6D37-661C-4F9F-995F-ECA360204C3B}" type="datetimeFigureOut">
              <a:rPr lang="en-US" smtClean="0"/>
              <a:t>3/11/2024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955511-58FF-42C5-BBC1-1881DFEBB026}" type="slidenum">
              <a:rPr lang="en-US" smtClean="0"/>
              <a:t>‹#›</a:t>
            </a:fld>
            <a:endParaRPr lang="en-US"/>
          </a:p>
        </p:txBody>
      </p:sp>
    </p:spTree>
    <p:extLst>
      <p:ext uri="{BB962C8B-B14F-4D97-AF65-F5344CB8AC3E}">
        <p14:creationId xmlns:p14="http://schemas.microsoft.com/office/powerpoint/2010/main" val="21776183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EBF6D37-661C-4F9F-995F-ECA360204C3B}" type="datetimeFigureOut">
              <a:rPr lang="en-US" smtClean="0"/>
              <a:t>3/11/2024</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94955511-58FF-42C5-BBC1-1881DFEBB026}" type="slidenum">
              <a:rPr lang="en-US" smtClean="0"/>
              <a:t>‹#›</a:t>
            </a:fld>
            <a:endParaRPr lang="en-US"/>
          </a:p>
        </p:txBody>
      </p:sp>
    </p:spTree>
    <p:extLst>
      <p:ext uri="{BB962C8B-B14F-4D97-AF65-F5344CB8AC3E}">
        <p14:creationId xmlns:p14="http://schemas.microsoft.com/office/powerpoint/2010/main" val="1366665395"/>
      </p:ext>
    </p:extLst>
  </p:cSld>
  <p:clrMap bg1="lt1" tx1="dk1" bg2="lt2" tx2="dk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 id="2147483773" r:id="rId12"/>
    <p:sldLayoutId id="2147483774" r:id="rId13"/>
    <p:sldLayoutId id="2147483775" r:id="rId14"/>
    <p:sldLayoutId id="2147483776" r:id="rId15"/>
    <p:sldLayoutId id="2147483777"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s://www.theguardian.com/environment/2018/oct/08/global-warming-must-not-exceed-15c-warns-landmark-un-report"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15369" y="906448"/>
            <a:ext cx="5451943" cy="925788"/>
          </a:xfrm>
        </p:spPr>
        <p:txBody>
          <a:bodyPr/>
          <a:lstStyle/>
          <a:p>
            <a:r>
              <a:rPr lang="en-US" dirty="0" smtClean="0"/>
              <a:t>WRITING SKILLS</a:t>
            </a:r>
            <a:endParaRPr lang="en-US" dirty="0"/>
          </a:p>
        </p:txBody>
      </p:sp>
      <p:sp>
        <p:nvSpPr>
          <p:cNvPr id="3" name="Subtitle 2"/>
          <p:cNvSpPr>
            <a:spLocks noGrp="1"/>
          </p:cNvSpPr>
          <p:nvPr>
            <p:ph type="subTitle" idx="1"/>
          </p:nvPr>
        </p:nvSpPr>
        <p:spPr>
          <a:xfrm>
            <a:off x="2353585" y="2480902"/>
            <a:ext cx="6175513" cy="3533036"/>
          </a:xfrm>
        </p:spPr>
        <p:txBody>
          <a:bodyPr>
            <a:noAutofit/>
          </a:bodyPr>
          <a:lstStyle/>
          <a:p>
            <a:pPr algn="ctr"/>
            <a:r>
              <a:rPr lang="en-US" sz="2800" b="1" dirty="0" smtClean="0">
                <a:solidFill>
                  <a:schemeClr val="tx2">
                    <a:lumMod val="75000"/>
                  </a:schemeClr>
                </a:solidFill>
                <a:latin typeface="Times New Roman" panose="02020603050405020304" pitchFamily="18" charset="0"/>
                <a:cs typeface="Times New Roman" panose="02020603050405020304" pitchFamily="18" charset="0"/>
              </a:rPr>
              <a:t>WEEK 4&amp;5</a:t>
            </a:r>
          </a:p>
          <a:p>
            <a:pPr algn="ctr"/>
            <a:r>
              <a:rPr lang="en-US" sz="2800" b="1" dirty="0" smtClean="0">
                <a:solidFill>
                  <a:schemeClr val="tx2">
                    <a:lumMod val="75000"/>
                  </a:schemeClr>
                </a:solidFill>
                <a:latin typeface="Times New Roman" panose="02020603050405020304" pitchFamily="18" charset="0"/>
                <a:cs typeface="Times New Roman" panose="02020603050405020304" pitchFamily="18" charset="0"/>
              </a:rPr>
              <a:t>Sentence and its kinds</a:t>
            </a:r>
          </a:p>
          <a:p>
            <a:pPr algn="ctr"/>
            <a:r>
              <a:rPr lang="en-US" sz="2800" b="1" dirty="0" smtClean="0">
                <a:solidFill>
                  <a:schemeClr val="tx2">
                    <a:lumMod val="75000"/>
                  </a:schemeClr>
                </a:solidFill>
                <a:latin typeface="Times New Roman" panose="02020603050405020304" pitchFamily="18" charset="0"/>
                <a:cs typeface="Times New Roman" panose="02020603050405020304" pitchFamily="18" charset="0"/>
              </a:rPr>
              <a:t>Subordinate and </a:t>
            </a:r>
            <a:r>
              <a:rPr lang="en-US" sz="2800" b="1" dirty="0">
                <a:solidFill>
                  <a:schemeClr val="tx2">
                    <a:lumMod val="75000"/>
                  </a:schemeClr>
                </a:solidFill>
                <a:latin typeface="Times New Roman" panose="02020603050405020304" pitchFamily="18" charset="0"/>
                <a:cs typeface="Times New Roman" panose="02020603050405020304" pitchFamily="18" charset="0"/>
              </a:rPr>
              <a:t>C</a:t>
            </a:r>
            <a:r>
              <a:rPr lang="en-US" sz="2800" b="1" dirty="0" smtClean="0">
                <a:solidFill>
                  <a:schemeClr val="tx2">
                    <a:lumMod val="75000"/>
                  </a:schemeClr>
                </a:solidFill>
                <a:latin typeface="Times New Roman" panose="02020603050405020304" pitchFamily="18" charset="0"/>
                <a:cs typeface="Times New Roman" panose="02020603050405020304" pitchFamily="18" charset="0"/>
              </a:rPr>
              <a:t>oordinate clauses</a:t>
            </a:r>
          </a:p>
          <a:p>
            <a:pPr algn="ctr"/>
            <a:r>
              <a:rPr lang="en-US" sz="2800" b="1" dirty="0" smtClean="0">
                <a:solidFill>
                  <a:schemeClr val="tx2">
                    <a:lumMod val="75000"/>
                  </a:schemeClr>
                </a:solidFill>
                <a:latin typeface="Times New Roman" panose="02020603050405020304" pitchFamily="18" charset="0"/>
                <a:cs typeface="Times New Roman" panose="02020603050405020304" pitchFamily="18" charset="0"/>
              </a:rPr>
              <a:t>Noun clauses, Adverbial clauses and Adjectival clauses</a:t>
            </a:r>
          </a:p>
          <a:p>
            <a:pPr algn="ctr"/>
            <a:r>
              <a:rPr lang="en-US" sz="2800" b="1" dirty="0" smtClean="0">
                <a:solidFill>
                  <a:schemeClr val="tx2">
                    <a:lumMod val="75000"/>
                  </a:schemeClr>
                </a:solidFill>
                <a:latin typeface="Times New Roman" panose="02020603050405020304" pitchFamily="18" charset="0"/>
                <a:cs typeface="Times New Roman" panose="02020603050405020304" pitchFamily="18" charset="0"/>
              </a:rPr>
              <a:t>Assignment 1</a:t>
            </a:r>
            <a:endParaRPr lang="en-US" sz="2800" b="1" dirty="0">
              <a:solidFill>
                <a:schemeClr val="tx2">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652012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SENTENCE AND ITS KINDS</a:t>
            </a:r>
          </a:p>
        </p:txBody>
      </p:sp>
      <p:sp>
        <p:nvSpPr>
          <p:cNvPr id="3" name="Content Placeholder 2"/>
          <p:cNvSpPr>
            <a:spLocks noGrp="1"/>
          </p:cNvSpPr>
          <p:nvPr>
            <p:ph idx="1"/>
          </p:nvPr>
        </p:nvSpPr>
        <p:spPr>
          <a:xfrm>
            <a:off x="677334" y="1362808"/>
            <a:ext cx="8985412" cy="5037991"/>
          </a:xfrm>
        </p:spPr>
        <p:txBody>
          <a:bodyPr>
            <a:normAutofit fontScale="92500" lnSpcReduction="10000"/>
          </a:bodyPr>
          <a:lstStyle/>
          <a:p>
            <a:pPr marL="0" indent="0">
              <a:buNone/>
            </a:pPr>
            <a:r>
              <a:rPr lang="en-US" dirty="0">
                <a:latin typeface="Times New Roman" panose="02020603050405020304" pitchFamily="18" charset="0"/>
                <a:cs typeface="Times New Roman" panose="02020603050405020304" pitchFamily="18" charset="0"/>
              </a:rPr>
              <a:t>A sentence is a group of words that conveys a complete thought or idea. A sentence typically includes a subject and a predicate. The subject is what the sentence is about, and the predicate contains the verb and provides information about the subject's action or state</a:t>
            </a:r>
            <a:r>
              <a:rPr lang="en-US"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a:p>
            <a:pPr marL="0" indent="0">
              <a:buNone/>
            </a:pPr>
            <a:r>
              <a:rPr lang="en-US" b="1" dirty="0"/>
              <a:t>Affirmative Sentences</a:t>
            </a:r>
            <a:r>
              <a:rPr lang="en-US" dirty="0" smtClean="0"/>
              <a:t>: statements </a:t>
            </a:r>
            <a:r>
              <a:rPr lang="en-US" dirty="0"/>
              <a:t>or express positive information.</a:t>
            </a:r>
          </a:p>
          <a:p>
            <a:pPr lvl="1"/>
            <a:r>
              <a:rPr lang="en-US" dirty="0"/>
              <a:t>Structure: Affirmative sentences typically contain a subject, a verb, and sometimes an object or complement.</a:t>
            </a:r>
          </a:p>
          <a:p>
            <a:pPr lvl="1"/>
            <a:r>
              <a:rPr lang="en-US" dirty="0"/>
              <a:t>Example: She enjoys playing tennis.</a:t>
            </a:r>
          </a:p>
          <a:p>
            <a:pPr marL="0" indent="0">
              <a:buNone/>
            </a:pPr>
            <a:r>
              <a:rPr lang="en-US" b="1" dirty="0" smtClean="0"/>
              <a:t>Negative Sentences</a:t>
            </a:r>
            <a:r>
              <a:rPr lang="en-US" dirty="0" smtClean="0"/>
              <a:t>: negate </a:t>
            </a:r>
            <a:r>
              <a:rPr lang="en-US" dirty="0"/>
              <a:t>or deny something, expressing the absence or refusal of something.</a:t>
            </a:r>
          </a:p>
          <a:p>
            <a:pPr lvl="1"/>
            <a:r>
              <a:rPr lang="en-US" dirty="0"/>
              <a:t>Structure: Negative sentences often contain the word "not" or other negative words such as "never," "no," or "none."</a:t>
            </a:r>
          </a:p>
          <a:p>
            <a:pPr lvl="1"/>
            <a:r>
              <a:rPr lang="en-US" dirty="0"/>
              <a:t>Example: She does not enjoy playing tennis</a:t>
            </a:r>
            <a:r>
              <a:rPr lang="en-US" dirty="0" smtClean="0"/>
              <a:t>.</a:t>
            </a:r>
          </a:p>
          <a:p>
            <a:pPr marL="0" indent="0">
              <a:buNone/>
            </a:pPr>
            <a:r>
              <a:rPr lang="en-US" b="1" dirty="0" smtClean="0"/>
              <a:t>Interrogative </a:t>
            </a:r>
            <a:r>
              <a:rPr lang="en-US" b="1" dirty="0"/>
              <a:t>Sentences</a:t>
            </a:r>
            <a:r>
              <a:rPr lang="en-US" dirty="0" smtClean="0"/>
              <a:t>: </a:t>
            </a:r>
            <a:r>
              <a:rPr lang="en-US" dirty="0"/>
              <a:t>ask questions or seek information.</a:t>
            </a:r>
          </a:p>
          <a:p>
            <a:r>
              <a:rPr lang="en-US" dirty="0"/>
              <a:t>Structure: Interrogative sentences typically begin with a question word (who, what, where, when, why, how) or an auxiliary verb (be, do, have) followed by the subject and main verb. They end with a question mark.</a:t>
            </a:r>
          </a:p>
          <a:p>
            <a:r>
              <a:rPr lang="en-US" dirty="0"/>
              <a:t>Example: Do you enjoy playing tennis?</a:t>
            </a:r>
          </a:p>
          <a:p>
            <a:pPr marL="0" indent="0">
              <a:buNone/>
            </a:pPr>
            <a:endParaRPr lang="en-US" dirty="0"/>
          </a:p>
          <a:p>
            <a:pPr marL="457200" lvl="1" indent="0">
              <a:buNone/>
            </a:pPr>
            <a:endParaRPr lang="en-US" dirty="0"/>
          </a:p>
        </p:txBody>
      </p:sp>
    </p:spTree>
    <p:extLst>
      <p:ext uri="{BB962C8B-B14F-4D97-AF65-F5344CB8AC3E}">
        <p14:creationId xmlns:p14="http://schemas.microsoft.com/office/powerpoint/2010/main" val="19802623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50073"/>
          </a:xfrm>
        </p:spPr>
        <p:txBody>
          <a:bodyPr/>
          <a:lstStyle/>
          <a:p>
            <a:r>
              <a:rPr lang="en-US" dirty="0" smtClean="0"/>
              <a:t>SENTENCE AND ITS KINDS</a:t>
            </a:r>
            <a:endParaRPr lang="en-US" dirty="0"/>
          </a:p>
        </p:txBody>
      </p:sp>
      <p:sp>
        <p:nvSpPr>
          <p:cNvPr id="3" name="Content Placeholder 2"/>
          <p:cNvSpPr>
            <a:spLocks noGrp="1"/>
          </p:cNvSpPr>
          <p:nvPr>
            <p:ph idx="1"/>
          </p:nvPr>
        </p:nvSpPr>
        <p:spPr>
          <a:xfrm>
            <a:off x="677334" y="1359673"/>
            <a:ext cx="9134576" cy="4945711"/>
          </a:xfrm>
        </p:spPr>
        <p:txBody>
          <a:bodyPr>
            <a:noAutofit/>
          </a:bodyPr>
          <a:lstStyle/>
          <a:p>
            <a:r>
              <a:rPr lang="en-US" sz="2000" b="1" dirty="0" smtClean="0">
                <a:latin typeface="Times New Roman" panose="02020603050405020304" pitchFamily="18" charset="0"/>
                <a:cs typeface="Times New Roman" panose="02020603050405020304" pitchFamily="18" charset="0"/>
              </a:rPr>
              <a:t>Declarative Sentences:</a:t>
            </a:r>
            <a:r>
              <a:rPr lang="en-US" sz="2000"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statements </a:t>
            </a:r>
            <a:r>
              <a:rPr lang="en-US" sz="2000" dirty="0">
                <a:latin typeface="Times New Roman" panose="02020603050405020304" pitchFamily="18" charset="0"/>
                <a:cs typeface="Times New Roman" panose="02020603050405020304" pitchFamily="18" charset="0"/>
              </a:rPr>
              <a:t>or convey information.</a:t>
            </a:r>
          </a:p>
          <a:p>
            <a:pPr marL="457200" lvl="1" indent="0">
              <a:buNone/>
            </a:pPr>
            <a:r>
              <a:rPr lang="en-US" sz="2000" dirty="0">
                <a:latin typeface="Times New Roman" panose="02020603050405020304" pitchFamily="18" charset="0"/>
                <a:cs typeface="Times New Roman" panose="02020603050405020304" pitchFamily="18" charset="0"/>
              </a:rPr>
              <a:t>Structure: They end with a period (full stop).</a:t>
            </a:r>
          </a:p>
          <a:p>
            <a:pPr marL="457200" lvl="1" indent="0">
              <a:buNone/>
            </a:pPr>
            <a:r>
              <a:rPr lang="en-US" sz="2000" dirty="0">
                <a:latin typeface="Times New Roman" panose="02020603050405020304" pitchFamily="18" charset="0"/>
                <a:cs typeface="Times New Roman" panose="02020603050405020304" pitchFamily="18" charset="0"/>
              </a:rPr>
              <a:t>Example: </a:t>
            </a:r>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sun </a:t>
            </a:r>
            <a:r>
              <a:rPr lang="en-US" sz="2000" dirty="0" smtClean="0">
                <a:latin typeface="Times New Roman" panose="02020603050405020304" pitchFamily="18" charset="0"/>
                <a:cs typeface="Times New Roman" panose="02020603050405020304" pitchFamily="18" charset="0"/>
              </a:rPr>
              <a:t>rises </a:t>
            </a:r>
            <a:r>
              <a:rPr lang="en-US" sz="2000" dirty="0">
                <a:latin typeface="Times New Roman" panose="02020603050405020304" pitchFamily="18" charset="0"/>
                <a:cs typeface="Times New Roman" panose="02020603050405020304" pitchFamily="18" charset="0"/>
              </a:rPr>
              <a:t>in the east</a:t>
            </a:r>
            <a:r>
              <a:rPr lang="en-US" sz="2000" dirty="0" smtClean="0">
                <a:latin typeface="Times New Roman" panose="02020603050405020304" pitchFamily="18" charset="0"/>
                <a:cs typeface="Times New Roman" panose="02020603050405020304" pitchFamily="18" charset="0"/>
              </a:rPr>
              <a:t>.”</a:t>
            </a:r>
          </a:p>
          <a:p>
            <a:r>
              <a:rPr lang="en-US" b="1" dirty="0"/>
              <a:t>Imperative </a:t>
            </a:r>
            <a:r>
              <a:rPr lang="en-US" b="1" dirty="0" smtClean="0"/>
              <a:t>Sentence</a:t>
            </a:r>
            <a:r>
              <a:rPr lang="en-US" dirty="0" smtClean="0"/>
              <a:t>: a </a:t>
            </a:r>
            <a:r>
              <a:rPr lang="en-US" dirty="0"/>
              <a:t>command, instruction, or request and may or may not include a subject (usually "you") and ends with a period or exclamation point.</a:t>
            </a:r>
          </a:p>
          <a:p>
            <a:pPr lvl="1"/>
            <a:r>
              <a:rPr lang="en-US" dirty="0"/>
              <a:t>Example: Please pass me the salt.</a:t>
            </a:r>
          </a:p>
          <a:p>
            <a:r>
              <a:rPr lang="en-US" b="1" dirty="0"/>
              <a:t>Exclamatory </a:t>
            </a:r>
            <a:r>
              <a:rPr lang="en-US" b="1" dirty="0" smtClean="0"/>
              <a:t>Sentence</a:t>
            </a:r>
            <a:r>
              <a:rPr lang="en-US" dirty="0" smtClean="0"/>
              <a:t>: expresses </a:t>
            </a:r>
            <a:r>
              <a:rPr lang="en-US" dirty="0"/>
              <a:t>strong emotion or surprise and ends with an exclamation point.</a:t>
            </a:r>
          </a:p>
          <a:p>
            <a:pPr lvl="1"/>
            <a:r>
              <a:rPr lang="en-US" dirty="0"/>
              <a:t>Example: What a beautiful sunset!</a:t>
            </a:r>
          </a:p>
          <a:p>
            <a:r>
              <a:rPr lang="en-US" b="1" dirty="0"/>
              <a:t>Simple Sentence</a:t>
            </a:r>
            <a:r>
              <a:rPr lang="en-US" dirty="0" smtClean="0"/>
              <a:t>: </a:t>
            </a:r>
            <a:r>
              <a:rPr lang="en-US" dirty="0"/>
              <a:t>contains one independent clause with a subject and a predicate.</a:t>
            </a:r>
          </a:p>
          <a:p>
            <a:pPr lvl="1"/>
            <a:r>
              <a:rPr lang="en-US" dirty="0"/>
              <a:t>Example: She sings beautifully.</a:t>
            </a:r>
          </a:p>
          <a:p>
            <a:pPr marL="457200" lvl="1" indent="0">
              <a:buNone/>
            </a:pPr>
            <a:endParaRPr lang="en-US" sz="2000" dirty="0" smtClean="0">
              <a:latin typeface="Times New Roman" panose="02020603050405020304" pitchFamily="18" charset="0"/>
              <a:cs typeface="Times New Roman" panose="02020603050405020304" pitchFamily="18" charset="0"/>
            </a:endParaRPr>
          </a:p>
          <a:p>
            <a:pPr marL="457200" lvl="1" indent="0">
              <a:buNone/>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018785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00717"/>
            <a:ext cx="8596668" cy="471777"/>
          </a:xfrm>
        </p:spPr>
        <p:txBody>
          <a:bodyPr>
            <a:normAutofit fontScale="90000"/>
          </a:bodyPr>
          <a:lstStyle/>
          <a:p>
            <a:r>
              <a:rPr lang="en-US" dirty="0" smtClean="0"/>
              <a:t>Types of Sentences</a:t>
            </a:r>
            <a:endParaRPr lang="en-US" dirty="0"/>
          </a:p>
        </p:txBody>
      </p:sp>
      <p:sp>
        <p:nvSpPr>
          <p:cNvPr id="3" name="Content Placeholder 2"/>
          <p:cNvSpPr>
            <a:spLocks noGrp="1"/>
          </p:cNvSpPr>
          <p:nvPr>
            <p:ph idx="1"/>
          </p:nvPr>
        </p:nvSpPr>
        <p:spPr>
          <a:xfrm>
            <a:off x="597823" y="756699"/>
            <a:ext cx="9425408" cy="5450670"/>
          </a:xfrm>
        </p:spPr>
        <p:txBody>
          <a:bodyPr>
            <a:noAutofit/>
          </a:bodyPr>
          <a:lstStyle/>
          <a:p>
            <a:pPr marL="0" indent="0">
              <a:buNone/>
            </a:pPr>
            <a:r>
              <a:rPr lang="en-US" sz="2000" b="1" dirty="0" smtClean="0">
                <a:latin typeface="Times New Roman" panose="02020603050405020304" pitchFamily="18" charset="0"/>
                <a:cs typeface="Times New Roman" panose="02020603050405020304" pitchFamily="18" charset="0"/>
              </a:rPr>
              <a:t>Compound </a:t>
            </a:r>
            <a:r>
              <a:rPr lang="en-US" sz="2000" b="1" dirty="0">
                <a:latin typeface="Times New Roman" panose="02020603050405020304" pitchFamily="18" charset="0"/>
                <a:cs typeface="Times New Roman" panose="02020603050405020304" pitchFamily="18" charset="0"/>
              </a:rPr>
              <a:t>Sentences:</a:t>
            </a:r>
            <a:endParaRPr lang="en-US" sz="2000" dirty="0">
              <a:latin typeface="Times New Roman" panose="02020603050405020304" pitchFamily="18" charset="0"/>
              <a:cs typeface="Times New Roman" panose="02020603050405020304" pitchFamily="18" charset="0"/>
            </a:endParaRPr>
          </a:p>
          <a:p>
            <a:pPr marL="57150" indent="0">
              <a:buNone/>
            </a:pPr>
            <a:r>
              <a:rPr lang="en-US" sz="2200" dirty="0" smtClean="0">
                <a:latin typeface="Times New Roman" panose="02020603050405020304" pitchFamily="18" charset="0"/>
                <a:cs typeface="Times New Roman" panose="02020603050405020304" pitchFamily="18" charset="0"/>
              </a:rPr>
              <a:t>Structure: Compound sentences are formed by joining two or more independent clauses (complete sentences) using coordinating conjunctions like "and," "but," "or," "for," "nor," "so," or "yet."</a:t>
            </a:r>
          </a:p>
          <a:p>
            <a:pPr marL="57150" indent="0">
              <a:buNone/>
            </a:pPr>
            <a:r>
              <a:rPr lang="en-US" sz="2200" dirty="0" smtClean="0">
                <a:latin typeface="Times New Roman" panose="02020603050405020304" pitchFamily="18" charset="0"/>
                <a:cs typeface="Times New Roman" panose="02020603050405020304" pitchFamily="18" charset="0"/>
              </a:rPr>
              <a:t>Example: "She wanted to go to the party, but she had too much work to finish."</a:t>
            </a:r>
          </a:p>
          <a:p>
            <a:pPr marL="0" indent="0">
              <a:buNone/>
            </a:pPr>
            <a:r>
              <a:rPr lang="en-US" sz="2000" b="1" dirty="0" smtClean="0">
                <a:latin typeface="Times New Roman" panose="02020603050405020304" pitchFamily="18" charset="0"/>
                <a:cs typeface="Times New Roman" panose="02020603050405020304" pitchFamily="18" charset="0"/>
              </a:rPr>
              <a:t>Complex </a:t>
            </a:r>
            <a:r>
              <a:rPr lang="en-US" sz="2000" b="1" dirty="0">
                <a:latin typeface="Times New Roman" panose="02020603050405020304" pitchFamily="18" charset="0"/>
                <a:cs typeface="Times New Roman" panose="02020603050405020304" pitchFamily="18" charset="0"/>
              </a:rPr>
              <a:t>Sentences:</a:t>
            </a:r>
            <a:endParaRPr lang="en-US" sz="2000" dirty="0">
              <a:latin typeface="Times New Roman" panose="02020603050405020304" pitchFamily="18" charset="0"/>
              <a:cs typeface="Times New Roman" panose="02020603050405020304" pitchFamily="18" charset="0"/>
            </a:endParaRPr>
          </a:p>
          <a:p>
            <a:pPr marL="57150" indent="0">
              <a:buNone/>
            </a:pPr>
            <a:r>
              <a:rPr lang="en-US" sz="2200" dirty="0">
                <a:latin typeface="Times New Roman" panose="02020603050405020304" pitchFamily="18" charset="0"/>
                <a:cs typeface="Times New Roman" panose="02020603050405020304" pitchFamily="18" charset="0"/>
              </a:rPr>
              <a:t>Structure: Complex sentences consist of an independent clause (complete sentence) and one or more dependent clauses (incomplete sentences). Dependent clauses cannot stand alone as sentences.</a:t>
            </a:r>
          </a:p>
          <a:p>
            <a:pPr marL="57150" indent="0">
              <a:buNone/>
            </a:pPr>
            <a:r>
              <a:rPr lang="en-US" sz="2200" dirty="0">
                <a:latin typeface="Times New Roman" panose="02020603050405020304" pitchFamily="18" charset="0"/>
                <a:cs typeface="Times New Roman" panose="02020603050405020304" pitchFamily="18" charset="0"/>
              </a:rPr>
              <a:t>Example: "Although it was raining, he decided to go for a run</a:t>
            </a:r>
            <a:r>
              <a:rPr lang="en-US" sz="2200" dirty="0" smtClean="0">
                <a:latin typeface="Times New Roman" panose="02020603050405020304" pitchFamily="18" charset="0"/>
                <a:cs typeface="Times New Roman" panose="02020603050405020304" pitchFamily="18" charset="0"/>
              </a:rPr>
              <a:t>.”</a:t>
            </a:r>
          </a:p>
          <a:p>
            <a:pPr marL="0" indent="0">
              <a:buNone/>
            </a:pPr>
            <a:r>
              <a:rPr lang="en-US" sz="2000" b="1" dirty="0">
                <a:latin typeface="Times New Roman" panose="02020603050405020304" pitchFamily="18" charset="0"/>
                <a:cs typeface="Times New Roman" panose="02020603050405020304" pitchFamily="18" charset="0"/>
              </a:rPr>
              <a:t>Compound-Complex </a:t>
            </a:r>
            <a:r>
              <a:rPr lang="en-US" sz="2000" b="1" dirty="0" smtClean="0">
                <a:latin typeface="Times New Roman" panose="02020603050405020304" pitchFamily="18" charset="0"/>
                <a:cs typeface="Times New Roman" panose="02020603050405020304" pitchFamily="18" charset="0"/>
              </a:rPr>
              <a:t>Sentence</a:t>
            </a:r>
            <a:r>
              <a:rPr lang="en-US" sz="2000" dirty="0" smtClean="0">
                <a:latin typeface="Times New Roman" panose="02020603050405020304" pitchFamily="18" charset="0"/>
                <a:cs typeface="Times New Roman" panose="02020603050405020304" pitchFamily="18" charset="0"/>
              </a:rPr>
              <a:t>: contains </a:t>
            </a:r>
            <a:r>
              <a:rPr lang="en-US" sz="2000" dirty="0">
                <a:latin typeface="Times New Roman" panose="02020603050405020304" pitchFamily="18" charset="0"/>
                <a:cs typeface="Times New Roman" panose="02020603050405020304" pitchFamily="18" charset="0"/>
              </a:rPr>
              <a:t>two or more independent clauses and at least one </a:t>
            </a:r>
            <a:r>
              <a:rPr lang="en-US" sz="2000" dirty="0" smtClean="0">
                <a:latin typeface="Times New Roman" panose="02020603050405020304" pitchFamily="18" charset="0"/>
                <a:cs typeface="Times New Roman" panose="02020603050405020304" pitchFamily="18" charset="0"/>
              </a:rPr>
              <a:t>  dependent </a:t>
            </a:r>
            <a:r>
              <a:rPr lang="en-US" sz="2000" dirty="0">
                <a:latin typeface="Times New Roman" panose="02020603050405020304" pitchFamily="18" charset="0"/>
                <a:cs typeface="Times New Roman" panose="02020603050405020304" pitchFamily="18" charset="0"/>
              </a:rPr>
              <a:t>clause.</a:t>
            </a:r>
          </a:p>
          <a:p>
            <a:pPr marL="0" indent="0">
              <a:buNone/>
            </a:pPr>
            <a:r>
              <a:rPr lang="en-US" sz="2000" dirty="0">
                <a:latin typeface="Times New Roman" panose="02020603050405020304" pitchFamily="18" charset="0"/>
                <a:cs typeface="Times New Roman" panose="02020603050405020304" pitchFamily="18" charset="0"/>
              </a:rPr>
              <a:t>Example: Although she sings beautifully, she is shy about performing in public, but she enjoys singing in the privacy of her own home.</a:t>
            </a:r>
          </a:p>
          <a:p>
            <a:pPr marL="457200" lvl="1" indent="0">
              <a:buNone/>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579609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7735146" cy="567193"/>
          </a:xfrm>
        </p:spPr>
        <p:txBody>
          <a:bodyPr>
            <a:noAutofit/>
          </a:bodyPr>
          <a:lstStyle/>
          <a:p>
            <a:r>
              <a:rPr lang="en-US" dirty="0" smtClean="0">
                <a:latin typeface="Times New Roman" panose="02020603050405020304" pitchFamily="18" charset="0"/>
                <a:cs typeface="Times New Roman" panose="02020603050405020304" pitchFamily="18" charset="0"/>
              </a:rPr>
              <a:t>ACTIVITY: Identify the sentence type.</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439187"/>
            <a:ext cx="8596668" cy="4602176"/>
          </a:xfrm>
        </p:spPr>
        <p:txBody>
          <a:bodyPr>
            <a:normAutofit/>
          </a:bodyPr>
          <a:lstStyle/>
          <a:p>
            <a:r>
              <a:rPr lang="en-US" sz="2800" dirty="0">
                <a:latin typeface="Times New Roman" panose="02020603050405020304" pitchFamily="18" charset="0"/>
                <a:cs typeface="Times New Roman" panose="02020603050405020304" pitchFamily="18" charset="0"/>
              </a:rPr>
              <a:t>Are you coming to the party?</a:t>
            </a:r>
          </a:p>
          <a:p>
            <a:r>
              <a:rPr lang="en-US" sz="2800" dirty="0">
                <a:latin typeface="Times New Roman" panose="02020603050405020304" pitchFamily="18" charset="0"/>
                <a:cs typeface="Times New Roman" panose="02020603050405020304" pitchFamily="18" charset="0"/>
              </a:rPr>
              <a:t>Please pass the salt.</a:t>
            </a:r>
          </a:p>
          <a:p>
            <a:r>
              <a:rPr lang="en-US" sz="2800" dirty="0">
                <a:latin typeface="Times New Roman" panose="02020603050405020304" pitchFamily="18" charset="0"/>
                <a:cs typeface="Times New Roman" panose="02020603050405020304" pitchFamily="18" charset="0"/>
              </a:rPr>
              <a:t>The movie was so exciting!</a:t>
            </a:r>
          </a:p>
          <a:p>
            <a:r>
              <a:rPr lang="en-US" sz="2800" dirty="0">
                <a:latin typeface="Times New Roman" panose="02020603050405020304" pitchFamily="18" charset="0"/>
                <a:cs typeface="Times New Roman" panose="02020603050405020304" pitchFamily="18" charset="0"/>
              </a:rPr>
              <a:t>I need to finish this assignment.</a:t>
            </a:r>
          </a:p>
          <a:p>
            <a:r>
              <a:rPr lang="en-US" sz="2800" dirty="0">
                <a:latin typeface="Times New Roman" panose="02020603050405020304" pitchFamily="18" charset="0"/>
                <a:cs typeface="Times New Roman" panose="02020603050405020304" pitchFamily="18" charset="0"/>
              </a:rPr>
              <a:t>Could you help me with this math problem?</a:t>
            </a:r>
          </a:p>
          <a:p>
            <a:r>
              <a:rPr lang="en-US" sz="2800" dirty="0">
                <a:latin typeface="Times New Roman" panose="02020603050405020304" pitchFamily="18" charset="0"/>
                <a:cs typeface="Times New Roman" panose="02020603050405020304" pitchFamily="18" charset="0"/>
              </a:rPr>
              <a:t>What a beautiful sunset!</a:t>
            </a:r>
          </a:p>
          <a:p>
            <a:r>
              <a:rPr lang="en-US" sz="2800" dirty="0">
                <a:latin typeface="Times New Roman" panose="02020603050405020304" pitchFamily="18" charset="0"/>
                <a:cs typeface="Times New Roman" panose="02020603050405020304" pitchFamily="18" charset="0"/>
              </a:rPr>
              <a:t>Turn off the lights when you leave.</a:t>
            </a:r>
          </a:p>
          <a:p>
            <a:r>
              <a:rPr lang="en-US" sz="2800" dirty="0">
                <a:latin typeface="Times New Roman" panose="02020603050405020304" pitchFamily="18" charset="0"/>
                <a:cs typeface="Times New Roman" panose="02020603050405020304" pitchFamily="18" charset="0"/>
              </a:rPr>
              <a:t>She didn't like the taste of the food.</a:t>
            </a:r>
          </a:p>
        </p:txBody>
      </p:sp>
    </p:spTree>
    <p:extLst>
      <p:ext uri="{BB962C8B-B14F-4D97-AF65-F5344CB8AC3E}">
        <p14:creationId xmlns:p14="http://schemas.microsoft.com/office/powerpoint/2010/main" val="38729086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COORDINATE CLAUSES</a:t>
            </a:r>
            <a:endParaRPr lang="en-US" dirty="0"/>
          </a:p>
        </p:txBody>
      </p:sp>
      <p:sp>
        <p:nvSpPr>
          <p:cNvPr id="3" name="Content Placeholder 2"/>
          <p:cNvSpPr>
            <a:spLocks noGrp="1"/>
          </p:cNvSpPr>
          <p:nvPr>
            <p:ph idx="1"/>
          </p:nvPr>
        </p:nvSpPr>
        <p:spPr>
          <a:xfrm>
            <a:off x="677334" y="1460874"/>
            <a:ext cx="8791982" cy="4895964"/>
          </a:xfrm>
        </p:spPr>
        <p:txBody>
          <a:bodyPr>
            <a:noAutofit/>
          </a:bodyPr>
          <a:lstStyle/>
          <a:p>
            <a:pPr marL="0" indent="0">
              <a:buNone/>
            </a:pPr>
            <a:r>
              <a:rPr lang="en-US" sz="2400" b="1" dirty="0">
                <a:latin typeface="Times New Roman" panose="02020603050405020304" pitchFamily="18" charset="0"/>
                <a:cs typeface="Times New Roman" panose="02020603050405020304" pitchFamily="18" charset="0"/>
              </a:rPr>
              <a:t>1. Coordinate Clauses:</a:t>
            </a:r>
            <a:endParaRPr lang="en-US" sz="2400" dirty="0">
              <a:latin typeface="Times New Roman" panose="02020603050405020304" pitchFamily="18" charset="0"/>
              <a:cs typeface="Times New Roman" panose="02020603050405020304" pitchFamily="18" charset="0"/>
            </a:endParaRPr>
          </a:p>
          <a:p>
            <a:pPr marL="0" indent="0">
              <a:buNone/>
            </a:pPr>
            <a:r>
              <a:rPr lang="en-US" sz="2400" dirty="0">
                <a:latin typeface="Times New Roman" panose="02020603050405020304" pitchFamily="18" charset="0"/>
                <a:cs typeface="Times New Roman" panose="02020603050405020304" pitchFamily="18" charset="0"/>
              </a:rPr>
              <a:t>Coordinate clauses are independent </a:t>
            </a:r>
            <a:r>
              <a:rPr lang="en-US" sz="2400" dirty="0" smtClean="0">
                <a:latin typeface="Times New Roman" panose="02020603050405020304" pitchFamily="18" charset="0"/>
                <a:cs typeface="Times New Roman" panose="02020603050405020304" pitchFamily="18" charset="0"/>
              </a:rPr>
              <a:t>clauses that are </a:t>
            </a:r>
            <a:r>
              <a:rPr lang="en-US" sz="2400" dirty="0">
                <a:latin typeface="Times New Roman" panose="02020603050405020304" pitchFamily="18" charset="0"/>
                <a:cs typeface="Times New Roman" panose="02020603050405020304" pitchFamily="18" charset="0"/>
              </a:rPr>
              <a:t>joined together to form a compound sentence. They are connected using coordinating conjunctions such as "and," "but," "or," "nor," "for," "so," or "yet." Each coordinate clause can stand alone as a complete sentence.</a:t>
            </a:r>
          </a:p>
          <a:p>
            <a:pPr marL="0" indent="0">
              <a:buNone/>
            </a:pPr>
            <a:r>
              <a:rPr lang="en-US" sz="2400" b="1" dirty="0">
                <a:latin typeface="Times New Roman" panose="02020603050405020304" pitchFamily="18" charset="0"/>
                <a:cs typeface="Times New Roman" panose="02020603050405020304" pitchFamily="18" charset="0"/>
              </a:rPr>
              <a:t>Examples of Coordinate Clauses:</a:t>
            </a:r>
            <a:endParaRPr lang="en-US" sz="2400" dirty="0">
              <a:latin typeface="Times New Roman" panose="02020603050405020304" pitchFamily="18" charset="0"/>
              <a:cs typeface="Times New Roman" panose="02020603050405020304" pitchFamily="18" charset="0"/>
            </a:endParaRPr>
          </a:p>
          <a:p>
            <a:pPr lvl="0"/>
            <a:r>
              <a:rPr lang="en-US" sz="2400" dirty="0">
                <a:latin typeface="Times New Roman" panose="02020603050405020304" pitchFamily="18" charset="0"/>
                <a:cs typeface="Times New Roman" panose="02020603050405020304" pitchFamily="18" charset="0"/>
              </a:rPr>
              <a:t>"I wanted to go to the concert, but I couldn't get tickets."</a:t>
            </a:r>
          </a:p>
          <a:p>
            <a:pPr lvl="0"/>
            <a:r>
              <a:rPr lang="en-US" sz="2400" dirty="0">
                <a:latin typeface="Times New Roman" panose="02020603050405020304" pitchFamily="18" charset="0"/>
                <a:cs typeface="Times New Roman" panose="02020603050405020304" pitchFamily="18" charset="0"/>
              </a:rPr>
              <a:t>"She loves reading novels, and he enjoys watching movies."</a:t>
            </a:r>
          </a:p>
          <a:p>
            <a:pPr lvl="0"/>
            <a:r>
              <a:rPr lang="en-US" sz="2400" dirty="0">
                <a:latin typeface="Times New Roman" panose="02020603050405020304" pitchFamily="18" charset="0"/>
                <a:cs typeface="Times New Roman" panose="02020603050405020304" pitchFamily="18" charset="0"/>
              </a:rPr>
              <a:t>"You can choose pizza or pasta for dinner</a:t>
            </a:r>
            <a:r>
              <a:rPr lang="en-US" sz="2400" dirty="0" smtClean="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193782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3034" y="337039"/>
            <a:ext cx="6176690" cy="630803"/>
          </a:xfrm>
        </p:spPr>
        <p:txBody>
          <a:bodyPr>
            <a:noAutofit/>
          </a:bodyPr>
          <a:lstStyle/>
          <a:p>
            <a:r>
              <a:rPr lang="en-US" dirty="0" smtClean="0">
                <a:latin typeface="Times New Roman" panose="02020603050405020304" pitchFamily="18" charset="0"/>
                <a:cs typeface="Times New Roman" panose="02020603050405020304" pitchFamily="18" charset="0"/>
              </a:rPr>
              <a:t>SUBORDINATE CLAUSES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360811" y="1161272"/>
            <a:ext cx="9609666" cy="5369806"/>
          </a:xfrm>
        </p:spPr>
        <p:txBody>
          <a:bodyPr>
            <a:noAutofit/>
          </a:bodyPr>
          <a:lstStyle/>
          <a:p>
            <a:pPr marL="0" indent="0">
              <a:buNone/>
            </a:pPr>
            <a:r>
              <a:rPr lang="en-US" sz="2400" dirty="0">
                <a:latin typeface="Times New Roman" panose="02020603050405020304" pitchFamily="18" charset="0"/>
                <a:cs typeface="Times New Roman" panose="02020603050405020304" pitchFamily="18" charset="0"/>
              </a:rPr>
              <a:t>Subordinate clauses (also known as</a:t>
            </a:r>
            <a:r>
              <a:rPr lang="en-US" sz="2400" b="1" dirty="0">
                <a:latin typeface="Times New Roman" panose="02020603050405020304" pitchFamily="18" charset="0"/>
                <a:cs typeface="Times New Roman" panose="02020603050405020304" pitchFamily="18" charset="0"/>
              </a:rPr>
              <a:t> dependent clauses</a:t>
            </a:r>
            <a:r>
              <a:rPr lang="en-US" sz="2400" dirty="0">
                <a:latin typeface="Times New Roman" panose="02020603050405020304" pitchFamily="18" charset="0"/>
                <a:cs typeface="Times New Roman" panose="02020603050405020304" pitchFamily="18" charset="0"/>
              </a:rPr>
              <a:t>) are not complete sentences on their own and rely on an independent clause to form a complete thought. They add extra information to the main clause and function as adverbs, adjectives, or nouns. Subordinate clauses are introduced by subordinating conjunctions such as "although," "because," "if," "since," "while," "after," "when," "although," and many others</a:t>
            </a:r>
            <a:r>
              <a:rPr lang="en-US" sz="2400" dirty="0" smtClean="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a:p>
            <a:pPr marL="0" indent="0">
              <a:buNone/>
            </a:pPr>
            <a:r>
              <a:rPr lang="en-US" sz="2400" b="1" dirty="0">
                <a:latin typeface="Times New Roman" panose="02020603050405020304" pitchFamily="18" charset="0"/>
                <a:cs typeface="Times New Roman" panose="02020603050405020304" pitchFamily="18" charset="0"/>
              </a:rPr>
              <a:t>Examples of Subordinate Clauses:</a:t>
            </a:r>
            <a:endParaRPr lang="en-US" sz="2400" dirty="0">
              <a:latin typeface="Times New Roman" panose="02020603050405020304" pitchFamily="18" charset="0"/>
              <a:cs typeface="Times New Roman" panose="02020603050405020304" pitchFamily="18" charset="0"/>
            </a:endParaRPr>
          </a:p>
          <a:p>
            <a:pPr lvl="0"/>
            <a:r>
              <a:rPr lang="en-US" sz="2400" dirty="0">
                <a:latin typeface="Times New Roman" panose="02020603050405020304" pitchFamily="18" charset="0"/>
                <a:cs typeface="Times New Roman" panose="02020603050405020304" pitchFamily="18" charset="0"/>
              </a:rPr>
              <a:t>"Because it was raining, we decided to stay indoors." (Subordinate clause: "Because it was raining")</a:t>
            </a:r>
          </a:p>
          <a:p>
            <a:pPr lvl="0"/>
            <a:r>
              <a:rPr lang="en-US" sz="2400" dirty="0">
                <a:latin typeface="Times New Roman" panose="02020603050405020304" pitchFamily="18" charset="0"/>
                <a:cs typeface="Times New Roman" panose="02020603050405020304" pitchFamily="18" charset="0"/>
              </a:rPr>
              <a:t>"I'll go to the store if I have enough money." (Subordinate clause: "if I have enough money")</a:t>
            </a:r>
          </a:p>
          <a:p>
            <a:pPr lvl="0"/>
            <a:r>
              <a:rPr lang="en-US" sz="2400" dirty="0">
                <a:latin typeface="Times New Roman" panose="02020603050405020304" pitchFamily="18" charset="0"/>
                <a:cs typeface="Times New Roman" panose="02020603050405020304" pitchFamily="18" charset="0"/>
              </a:rPr>
              <a:t>"She studied hard so that she could pass the exam." (Subordinate clause: "so that she could pass the exam</a:t>
            </a:r>
            <a:r>
              <a:rPr lang="en-US" sz="2400" dirty="0" smtClean="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287262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64758"/>
          </a:xfrm>
        </p:spPr>
        <p:txBody>
          <a:bodyPr>
            <a:normAutofit fontScale="90000"/>
          </a:bodyPr>
          <a:lstStyle/>
          <a:p>
            <a:pPr marL="0" lvl="0" indent="0"/>
            <a:r>
              <a:rPr lang="en-US" b="1" dirty="0"/>
              <a:t>Exercise: Identify Subordinate and Coordinate Clauses</a:t>
            </a:r>
          </a:p>
        </p:txBody>
      </p:sp>
      <p:sp>
        <p:nvSpPr>
          <p:cNvPr id="3" name="Content Placeholder 2"/>
          <p:cNvSpPr>
            <a:spLocks noGrp="1"/>
          </p:cNvSpPr>
          <p:nvPr>
            <p:ph idx="1"/>
          </p:nvPr>
        </p:nvSpPr>
        <p:spPr>
          <a:xfrm>
            <a:off x="677334" y="1987825"/>
            <a:ext cx="9425028" cy="4439351"/>
          </a:xfrm>
        </p:spPr>
        <p:txBody>
          <a:bodyPr>
            <a:noAutofit/>
          </a:bodyPr>
          <a:lstStyle/>
          <a:p>
            <a:pPr marL="0" indent="0">
              <a:buNone/>
            </a:pPr>
            <a:r>
              <a:rPr lang="en-US" sz="2800" dirty="0" smtClean="0">
                <a:latin typeface="Times New Roman" panose="02020603050405020304" pitchFamily="18" charset="0"/>
                <a:cs typeface="Times New Roman" panose="02020603050405020304" pitchFamily="18" charset="0"/>
              </a:rPr>
              <a:t>1-Although </a:t>
            </a:r>
            <a:r>
              <a:rPr lang="en-US" sz="2800" dirty="0">
                <a:latin typeface="Times New Roman" panose="02020603050405020304" pitchFamily="18" charset="0"/>
                <a:cs typeface="Times New Roman" panose="02020603050405020304" pitchFamily="18" charset="0"/>
              </a:rPr>
              <a:t>he had studied diligently, he didn't perform well in the exam.</a:t>
            </a:r>
          </a:p>
          <a:p>
            <a:pPr marL="0" indent="0">
              <a:buNone/>
            </a:pPr>
            <a:r>
              <a:rPr lang="en-US" sz="2800" dirty="0" smtClean="0">
                <a:latin typeface="Times New Roman" panose="02020603050405020304" pitchFamily="18" charset="0"/>
                <a:cs typeface="Times New Roman" panose="02020603050405020304" pitchFamily="18" charset="0"/>
              </a:rPr>
              <a:t>2-I </a:t>
            </a:r>
            <a:r>
              <a:rPr lang="en-US" sz="2800" dirty="0">
                <a:latin typeface="Times New Roman" panose="02020603050405020304" pitchFamily="18" charset="0"/>
                <a:cs typeface="Times New Roman" panose="02020603050405020304" pitchFamily="18" charset="0"/>
              </a:rPr>
              <a:t>want to visit the museum, but I don't have enough time today.</a:t>
            </a:r>
          </a:p>
          <a:p>
            <a:pPr marL="0" indent="0">
              <a:buNone/>
            </a:pPr>
            <a:r>
              <a:rPr lang="en-US" sz="2800" dirty="0" smtClean="0">
                <a:latin typeface="Times New Roman" panose="02020603050405020304" pitchFamily="18" charset="0"/>
                <a:cs typeface="Times New Roman" panose="02020603050405020304" pitchFamily="18" charset="0"/>
              </a:rPr>
              <a:t>3-Since </a:t>
            </a:r>
            <a:r>
              <a:rPr lang="en-US" sz="2800" dirty="0">
                <a:latin typeface="Times New Roman" panose="02020603050405020304" pitchFamily="18" charset="0"/>
                <a:cs typeface="Times New Roman" panose="02020603050405020304" pitchFamily="18" charset="0"/>
              </a:rPr>
              <a:t>it was a sunny day, we decided to go for a picnic.</a:t>
            </a:r>
          </a:p>
          <a:p>
            <a:pPr marL="0" indent="0">
              <a:buNone/>
            </a:pPr>
            <a:r>
              <a:rPr lang="en-US" sz="2800" dirty="0" smtClean="0">
                <a:latin typeface="Times New Roman" panose="02020603050405020304" pitchFamily="18" charset="0"/>
                <a:cs typeface="Times New Roman" panose="02020603050405020304" pitchFamily="18" charset="0"/>
              </a:rPr>
              <a:t>4-She </a:t>
            </a:r>
            <a:r>
              <a:rPr lang="en-US" sz="2800" dirty="0">
                <a:latin typeface="Times New Roman" panose="02020603050405020304" pitchFamily="18" charset="0"/>
                <a:cs typeface="Times New Roman" panose="02020603050405020304" pitchFamily="18" charset="0"/>
              </a:rPr>
              <a:t>couldn't find her keys because she had left them at home.</a:t>
            </a:r>
          </a:p>
          <a:p>
            <a:pPr marL="0" indent="0">
              <a:buNone/>
            </a:pPr>
            <a:r>
              <a:rPr lang="en-US" sz="2800" dirty="0" smtClean="0">
                <a:latin typeface="Times New Roman" panose="02020603050405020304" pitchFamily="18" charset="0"/>
                <a:cs typeface="Times New Roman" panose="02020603050405020304" pitchFamily="18" charset="0"/>
              </a:rPr>
              <a:t>5-Sarah </a:t>
            </a:r>
            <a:r>
              <a:rPr lang="en-US" sz="2800" dirty="0">
                <a:latin typeface="Times New Roman" panose="02020603050405020304" pitchFamily="18" charset="0"/>
                <a:cs typeface="Times New Roman" panose="02020603050405020304" pitchFamily="18" charset="0"/>
              </a:rPr>
              <a:t>enjoys reading novels, and Jack prefers watching movies.</a:t>
            </a:r>
          </a:p>
          <a:p>
            <a:pPr marL="0" lvl="0" indent="0">
              <a:buNone/>
            </a:pP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32857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nglish Grammar Quiz: Identifying Phrases And Claus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67623" y="473684"/>
            <a:ext cx="7948927" cy="317863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201026" y="4060466"/>
            <a:ext cx="8897131" cy="2585323"/>
          </a:xfrm>
          <a:prstGeom prst="rect">
            <a:avLst/>
          </a:prstGeom>
          <a:noFill/>
        </p:spPr>
        <p:txBody>
          <a:bodyPr wrap="square" rtlCol="0">
            <a:spAutoFit/>
          </a:bodyPr>
          <a:lstStyle/>
          <a:p>
            <a:r>
              <a:rPr lang="en-US" b="1" dirty="0" smtClean="0"/>
              <a:t>Noun- table</a:t>
            </a:r>
          </a:p>
          <a:p>
            <a:r>
              <a:rPr lang="en-US" b="1" dirty="0" smtClean="0"/>
              <a:t>Noun phrase- the blue table (no subject and verb)</a:t>
            </a:r>
          </a:p>
          <a:p>
            <a:r>
              <a:rPr lang="en-US" b="1" dirty="0" smtClean="0"/>
              <a:t>Noun clause- that he would sell the blue table ( the moment there is a subject and verb, it becomes a clause)</a:t>
            </a:r>
          </a:p>
          <a:p>
            <a:r>
              <a:rPr lang="en-US" b="1" dirty="0"/>
              <a:t> </a:t>
            </a:r>
            <a:r>
              <a:rPr lang="en-US" b="1" dirty="0" smtClean="0"/>
              <a:t>      What did he say?</a:t>
            </a:r>
          </a:p>
          <a:p>
            <a:r>
              <a:rPr lang="en-US" b="1" dirty="0"/>
              <a:t> </a:t>
            </a:r>
            <a:r>
              <a:rPr lang="en-US" b="1" dirty="0" smtClean="0"/>
              <a:t>      He said that </a:t>
            </a:r>
            <a:r>
              <a:rPr lang="en-US" b="1" i="1" dirty="0" smtClean="0"/>
              <a:t>he would sell the blue table.</a:t>
            </a:r>
          </a:p>
          <a:p>
            <a:r>
              <a:rPr lang="en-US" b="1" dirty="0" smtClean="0"/>
              <a:t>Noun clause answers the question WHAT.</a:t>
            </a:r>
          </a:p>
          <a:p>
            <a:endParaRPr lang="en-US" b="1" dirty="0"/>
          </a:p>
          <a:p>
            <a:endParaRPr lang="en-US" b="1" dirty="0"/>
          </a:p>
        </p:txBody>
      </p:sp>
    </p:spTree>
    <p:extLst>
      <p:ext uri="{BB962C8B-B14F-4D97-AF65-F5344CB8AC3E}">
        <p14:creationId xmlns:p14="http://schemas.microsoft.com/office/powerpoint/2010/main" val="9464764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96" y="609600"/>
            <a:ext cx="7808786" cy="710317"/>
          </a:xfrm>
        </p:spPr>
        <p:txBody>
          <a:bodyPr/>
          <a:lstStyle/>
          <a:p>
            <a:r>
              <a:rPr lang="en-US" b="1" dirty="0" smtClean="0"/>
              <a:t>TYPES OF NOUN CLAUSES</a:t>
            </a:r>
            <a:endParaRPr lang="en-US" b="1" dirty="0"/>
          </a:p>
        </p:txBody>
      </p:sp>
      <p:sp>
        <p:nvSpPr>
          <p:cNvPr id="3" name="Content Placeholder 2"/>
          <p:cNvSpPr>
            <a:spLocks noGrp="1"/>
          </p:cNvSpPr>
          <p:nvPr>
            <p:ph idx="1"/>
          </p:nvPr>
        </p:nvSpPr>
        <p:spPr>
          <a:xfrm>
            <a:off x="913795" y="1319917"/>
            <a:ext cx="8889627" cy="5302547"/>
          </a:xfrm>
        </p:spPr>
        <p:txBody>
          <a:bodyPr>
            <a:noAutofit/>
          </a:bodyPr>
          <a:lstStyle/>
          <a:p>
            <a:pPr marL="285750" indent="-285750" algn="just"/>
            <a:r>
              <a:rPr lang="en-US" sz="2400" b="1" i="1" dirty="0" smtClean="0">
                <a:latin typeface="Times New Roman" panose="02020603050405020304" pitchFamily="18" charset="0"/>
                <a:cs typeface="Times New Roman" panose="02020603050405020304" pitchFamily="18" charset="0"/>
              </a:rPr>
              <a:t>that </a:t>
            </a:r>
            <a:r>
              <a:rPr lang="en-US" sz="2400" b="1" i="1" dirty="0">
                <a:latin typeface="Times New Roman" panose="02020603050405020304" pitchFamily="18" charset="0"/>
                <a:cs typeface="Times New Roman" panose="02020603050405020304" pitchFamily="18" charset="0"/>
              </a:rPr>
              <a:t>(statement type</a:t>
            </a:r>
            <a:r>
              <a:rPr lang="en-US" sz="2400" b="1" dirty="0">
                <a:latin typeface="Times New Roman" panose="02020603050405020304" pitchFamily="18" charset="0"/>
                <a:cs typeface="Times New Roman" panose="02020603050405020304" pitchFamily="18" charset="0"/>
              </a:rPr>
              <a:t>)</a:t>
            </a:r>
          </a:p>
          <a:p>
            <a:pPr marL="0" indent="0" algn="just">
              <a:buNone/>
            </a:pPr>
            <a:r>
              <a:rPr lang="en-US" sz="2400" b="1" dirty="0">
                <a:latin typeface="Times New Roman" panose="02020603050405020304" pitchFamily="18" charset="0"/>
                <a:cs typeface="Times New Roman" panose="02020603050405020304" pitchFamily="18" charset="0"/>
              </a:rPr>
              <a:t>Noun clauses with </a:t>
            </a:r>
            <a:r>
              <a:rPr lang="en-US" sz="2400" b="1" u="sng" dirty="0">
                <a:latin typeface="Times New Roman" panose="02020603050405020304" pitchFamily="18" charset="0"/>
                <a:cs typeface="Times New Roman" panose="02020603050405020304" pitchFamily="18" charset="0"/>
              </a:rPr>
              <a:t>that </a:t>
            </a:r>
            <a:r>
              <a:rPr lang="en-US" sz="2400" b="1" dirty="0">
                <a:latin typeface="Times New Roman" panose="02020603050405020304" pitchFamily="18" charset="0"/>
                <a:cs typeface="Times New Roman" panose="02020603050405020304" pitchFamily="18" charset="0"/>
              </a:rPr>
              <a:t>follows verbs that show thinking and mental activity, for example discover, know, remember, suggest, explain, realize, describe, etc.)</a:t>
            </a:r>
          </a:p>
          <a:p>
            <a:pPr marL="0" indent="0" algn="just">
              <a:buNone/>
            </a:pPr>
            <a:r>
              <a:rPr lang="en-US" sz="2400" b="1" dirty="0">
                <a:latin typeface="Times New Roman" panose="02020603050405020304" pitchFamily="18" charset="0"/>
                <a:cs typeface="Times New Roman" panose="02020603050405020304" pitchFamily="18" charset="0"/>
              </a:rPr>
              <a:t>          The student believes </a:t>
            </a:r>
            <a:r>
              <a:rPr lang="en-US" sz="2400" b="1" i="1" dirty="0">
                <a:latin typeface="Times New Roman" panose="02020603050405020304" pitchFamily="18" charset="0"/>
                <a:cs typeface="Times New Roman" panose="02020603050405020304" pitchFamily="18" charset="0"/>
              </a:rPr>
              <a:t>that the professor was telling the truth</a:t>
            </a:r>
            <a:r>
              <a:rPr lang="en-US" sz="2400" b="1" dirty="0">
                <a:latin typeface="Times New Roman" panose="02020603050405020304" pitchFamily="18" charset="0"/>
                <a:cs typeface="Times New Roman" panose="02020603050405020304" pitchFamily="18" charset="0"/>
              </a:rPr>
              <a:t>.</a:t>
            </a:r>
          </a:p>
          <a:p>
            <a:pPr marL="0" indent="0" algn="just">
              <a:buNone/>
            </a:pPr>
            <a:r>
              <a:rPr lang="en-US" sz="2400" b="1" dirty="0">
                <a:latin typeface="Times New Roman" panose="02020603050405020304" pitchFamily="18" charset="0"/>
                <a:cs typeface="Times New Roman" panose="02020603050405020304" pitchFamily="18" charset="0"/>
              </a:rPr>
              <a:t>          The teacher stated </a:t>
            </a:r>
            <a:r>
              <a:rPr lang="en-US" sz="2400" b="1" i="1" dirty="0">
                <a:latin typeface="Times New Roman" panose="02020603050405020304" pitchFamily="18" charset="0"/>
                <a:cs typeface="Times New Roman" panose="02020603050405020304" pitchFamily="18" charset="0"/>
              </a:rPr>
              <a:t>that late homework is not allowed.</a:t>
            </a:r>
          </a:p>
          <a:p>
            <a:pPr marL="285750" indent="-285750" algn="just"/>
            <a:endParaRPr lang="en-US" sz="2400" b="1" i="1" dirty="0">
              <a:latin typeface="Times New Roman" panose="02020603050405020304" pitchFamily="18" charset="0"/>
              <a:cs typeface="Times New Roman" panose="02020603050405020304" pitchFamily="18" charset="0"/>
            </a:endParaRPr>
          </a:p>
          <a:p>
            <a:pPr marL="285750" indent="-285750" algn="just"/>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wh</a:t>
            </a:r>
            <a:r>
              <a:rPr lang="en-US" sz="2400" b="1" i="1" dirty="0">
                <a:latin typeface="Times New Roman" panose="02020603050405020304" pitchFamily="18" charset="0"/>
                <a:cs typeface="Times New Roman" panose="02020603050405020304" pitchFamily="18" charset="0"/>
              </a:rPr>
              <a:t>-word (</a:t>
            </a:r>
            <a:r>
              <a:rPr lang="en-US" sz="2400" b="1" i="1" dirty="0" err="1">
                <a:latin typeface="Times New Roman" panose="02020603050405020304" pitchFamily="18" charset="0"/>
                <a:cs typeface="Times New Roman" panose="02020603050405020304" pitchFamily="18" charset="0"/>
              </a:rPr>
              <a:t>wh</a:t>
            </a:r>
            <a:r>
              <a:rPr lang="en-US" sz="2400" b="1" i="1" dirty="0">
                <a:latin typeface="Times New Roman" panose="02020603050405020304" pitchFamily="18" charset="0"/>
                <a:cs typeface="Times New Roman" panose="02020603050405020304" pitchFamily="18" charset="0"/>
              </a:rPr>
              <a:t>- question type)</a:t>
            </a:r>
          </a:p>
          <a:p>
            <a:pPr marL="0" indent="0" algn="just">
              <a:buNone/>
            </a:pPr>
            <a:r>
              <a:rPr lang="en-US" sz="2400" b="1" i="1" dirty="0">
                <a:latin typeface="Times New Roman" panose="02020603050405020304" pitchFamily="18" charset="0"/>
                <a:cs typeface="Times New Roman" panose="02020603050405020304" pitchFamily="18" charset="0"/>
              </a:rPr>
              <a:t>          </a:t>
            </a:r>
            <a:r>
              <a:rPr lang="en-US" sz="2400" b="1" dirty="0">
                <a:latin typeface="Times New Roman" panose="02020603050405020304" pitchFamily="18" charset="0"/>
                <a:cs typeface="Times New Roman" panose="02020603050405020304" pitchFamily="18" charset="0"/>
              </a:rPr>
              <a:t> Where did he go?</a:t>
            </a:r>
          </a:p>
          <a:p>
            <a:pPr marL="0" indent="0" algn="just">
              <a:buNone/>
            </a:pPr>
            <a:r>
              <a:rPr lang="en-US" sz="2400" b="1" i="1" dirty="0">
                <a:latin typeface="Times New Roman" panose="02020603050405020304" pitchFamily="18" charset="0"/>
                <a:cs typeface="Times New Roman" panose="02020603050405020304" pitchFamily="18" charset="0"/>
              </a:rPr>
              <a:t>   </a:t>
            </a:r>
            <a:r>
              <a:rPr lang="en-US" sz="2400" b="1" dirty="0">
                <a:latin typeface="Times New Roman" panose="02020603050405020304" pitchFamily="18" charset="0"/>
                <a:cs typeface="Times New Roman" panose="02020603050405020304" pitchFamily="18" charset="0"/>
              </a:rPr>
              <a:t>        I don’t know </a:t>
            </a:r>
            <a:r>
              <a:rPr lang="en-US" sz="2400" b="1" i="1" dirty="0">
                <a:latin typeface="Times New Roman" panose="02020603050405020304" pitchFamily="18" charset="0"/>
                <a:cs typeface="Times New Roman" panose="02020603050405020304" pitchFamily="18" charset="0"/>
              </a:rPr>
              <a:t>where he went.</a:t>
            </a:r>
          </a:p>
        </p:txBody>
      </p:sp>
    </p:spTree>
    <p:extLst>
      <p:ext uri="{BB962C8B-B14F-4D97-AF65-F5344CB8AC3E}">
        <p14:creationId xmlns:p14="http://schemas.microsoft.com/office/powerpoint/2010/main" val="20354130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95" y="70059"/>
            <a:ext cx="10353761" cy="606950"/>
          </a:xfrm>
        </p:spPr>
        <p:txBody>
          <a:bodyPr>
            <a:normAutofit fontScale="90000"/>
          </a:bodyPr>
          <a:lstStyle/>
          <a:p>
            <a:r>
              <a:rPr lang="en-US" dirty="0" smtClean="0"/>
              <a:t>ACTIVITY</a:t>
            </a:r>
            <a:endParaRPr lang="en-US" dirty="0"/>
          </a:p>
        </p:txBody>
      </p:sp>
      <p:sp>
        <p:nvSpPr>
          <p:cNvPr id="3" name="Content Placeholder 2"/>
          <p:cNvSpPr>
            <a:spLocks noGrp="1"/>
          </p:cNvSpPr>
          <p:nvPr>
            <p:ph idx="1"/>
          </p:nvPr>
        </p:nvSpPr>
        <p:spPr>
          <a:xfrm>
            <a:off x="447802" y="677009"/>
            <a:ext cx="10353762" cy="6075483"/>
          </a:xfrm>
        </p:spPr>
        <p:txBody>
          <a:bodyPr numCol="2">
            <a:noAutofit/>
          </a:bodyPr>
          <a:lstStyle/>
          <a:p>
            <a:pPr marL="0" indent="0">
              <a:buNone/>
            </a:pPr>
            <a:r>
              <a:rPr lang="en-US" b="1" dirty="0">
                <a:latin typeface="Times New Roman" panose="02020603050405020304" pitchFamily="18" charset="0"/>
                <a:cs typeface="Times New Roman" panose="02020603050405020304" pitchFamily="18" charset="0"/>
              </a:rPr>
              <a:t>Choose the correct option.</a:t>
            </a:r>
          </a:p>
          <a:p>
            <a:pPr marL="0" indent="0">
              <a:buNone/>
            </a:pPr>
            <a:r>
              <a:rPr lang="en-US" dirty="0">
                <a:latin typeface="Times New Roman" panose="02020603050405020304" pitchFamily="18" charset="0"/>
                <a:cs typeface="Times New Roman" panose="02020603050405020304" pitchFamily="18" charset="0"/>
              </a:rPr>
              <a:t>1-The man gave the exam another shot </a:t>
            </a:r>
            <a:r>
              <a:rPr lang="en-US" b="1" dirty="0">
                <a:latin typeface="Times New Roman" panose="02020603050405020304" pitchFamily="18" charset="0"/>
                <a:cs typeface="Times New Roman" panose="02020603050405020304" pitchFamily="18" charset="0"/>
              </a:rPr>
              <a:t>after he failed to pass it the first time.</a:t>
            </a:r>
          </a:p>
          <a:p>
            <a:pPr marL="342900" indent="-342900"/>
            <a:r>
              <a:rPr lang="en-US" dirty="0">
                <a:latin typeface="Times New Roman" panose="02020603050405020304" pitchFamily="18" charset="0"/>
                <a:cs typeface="Times New Roman" panose="02020603050405020304" pitchFamily="18" charset="0"/>
              </a:rPr>
              <a:t>Phrase</a:t>
            </a:r>
          </a:p>
          <a:p>
            <a:pPr marL="342900" indent="-342900"/>
            <a:r>
              <a:rPr lang="en-US" dirty="0">
                <a:latin typeface="Times New Roman" panose="02020603050405020304" pitchFamily="18" charset="0"/>
                <a:cs typeface="Times New Roman" panose="02020603050405020304" pitchFamily="18" charset="0"/>
              </a:rPr>
              <a:t>Clause</a:t>
            </a:r>
          </a:p>
          <a:p>
            <a:pPr marL="0" indent="0">
              <a:buNone/>
            </a:pPr>
            <a:r>
              <a:rPr lang="en-US" dirty="0">
                <a:latin typeface="Times New Roman" panose="02020603050405020304" pitchFamily="18" charset="0"/>
                <a:cs typeface="Times New Roman" panose="02020603050405020304" pitchFamily="18" charset="0"/>
              </a:rPr>
              <a:t>2-It is too bad </a:t>
            </a:r>
            <a:r>
              <a:rPr lang="en-US" b="1" dirty="0">
                <a:latin typeface="Times New Roman" panose="02020603050405020304" pitchFamily="18" charset="0"/>
                <a:cs typeface="Times New Roman" panose="02020603050405020304" pitchFamily="18" charset="0"/>
              </a:rPr>
              <a:t>that Ms. Ann will not be coming to teach us next year.</a:t>
            </a:r>
          </a:p>
          <a:p>
            <a:pPr marL="285750" indent="-285750"/>
            <a:r>
              <a:rPr lang="en-US" dirty="0">
                <a:latin typeface="Times New Roman" panose="02020603050405020304" pitchFamily="18" charset="0"/>
                <a:cs typeface="Times New Roman" panose="02020603050405020304" pitchFamily="18" charset="0"/>
              </a:rPr>
              <a:t>Phrase</a:t>
            </a:r>
          </a:p>
          <a:p>
            <a:pPr marL="285750" indent="-285750"/>
            <a:r>
              <a:rPr lang="en-US" dirty="0">
                <a:latin typeface="Times New Roman" panose="02020603050405020304" pitchFamily="18" charset="0"/>
                <a:cs typeface="Times New Roman" panose="02020603050405020304" pitchFamily="18" charset="0"/>
              </a:rPr>
              <a:t>Clause</a:t>
            </a:r>
          </a:p>
          <a:p>
            <a:pPr marL="0" indent="0">
              <a:buNone/>
            </a:pPr>
            <a:r>
              <a:rPr lang="en-US" dirty="0">
                <a:latin typeface="Times New Roman" panose="02020603050405020304" pitchFamily="18" charset="0"/>
                <a:cs typeface="Times New Roman" panose="02020603050405020304" pitchFamily="18" charset="0"/>
              </a:rPr>
              <a:t>3-After listening to the students, </a:t>
            </a:r>
            <a:r>
              <a:rPr lang="en-US" b="1" dirty="0">
                <a:latin typeface="Times New Roman" panose="02020603050405020304" pitchFamily="18" charset="0"/>
                <a:cs typeface="Times New Roman" panose="02020603050405020304" pitchFamily="18" charset="0"/>
              </a:rPr>
              <a:t>Mr. Walker changed his mind about the assignment.</a:t>
            </a:r>
          </a:p>
          <a:p>
            <a:pPr marL="342900" indent="-342900"/>
            <a:r>
              <a:rPr lang="en-US" dirty="0">
                <a:latin typeface="Times New Roman" panose="02020603050405020304" pitchFamily="18" charset="0"/>
                <a:cs typeface="Times New Roman" panose="02020603050405020304" pitchFamily="18" charset="0"/>
              </a:rPr>
              <a:t>Phrase</a:t>
            </a:r>
          </a:p>
          <a:p>
            <a:pPr marL="342900" indent="-342900"/>
            <a:r>
              <a:rPr lang="en-US" dirty="0">
                <a:latin typeface="Times New Roman" panose="02020603050405020304" pitchFamily="18" charset="0"/>
                <a:cs typeface="Times New Roman" panose="02020603050405020304" pitchFamily="18" charset="0"/>
              </a:rPr>
              <a:t>Clause</a:t>
            </a:r>
          </a:p>
          <a:p>
            <a:pPr marL="0" indent="0">
              <a:buNone/>
            </a:pPr>
            <a:r>
              <a:rPr lang="en-US" b="1" dirty="0">
                <a:latin typeface="Times New Roman" panose="02020603050405020304" pitchFamily="18" charset="0"/>
                <a:cs typeface="Times New Roman" panose="02020603050405020304" pitchFamily="18" charset="0"/>
              </a:rPr>
              <a:t>4-In a dangerous and dark hallway</a:t>
            </a:r>
          </a:p>
          <a:p>
            <a:pPr marL="342900" indent="-342900"/>
            <a:r>
              <a:rPr lang="en-US" dirty="0">
                <a:latin typeface="Times New Roman" panose="02020603050405020304" pitchFamily="18" charset="0"/>
                <a:cs typeface="Times New Roman" panose="02020603050405020304" pitchFamily="18" charset="0"/>
              </a:rPr>
              <a:t>Phrase</a:t>
            </a:r>
          </a:p>
          <a:p>
            <a:pPr marL="342900" indent="-342900"/>
            <a:r>
              <a:rPr lang="en-US" dirty="0">
                <a:latin typeface="Times New Roman" panose="02020603050405020304" pitchFamily="18" charset="0"/>
                <a:cs typeface="Times New Roman" panose="02020603050405020304" pitchFamily="18" charset="0"/>
              </a:rPr>
              <a:t>Clause</a:t>
            </a:r>
          </a:p>
          <a:p>
            <a:endParaRPr lang="en-US" dirty="0" smtClean="0">
              <a:latin typeface="Times New Roman" panose="02020603050405020304" pitchFamily="18" charset="0"/>
              <a:cs typeface="Times New Roman" panose="02020603050405020304" pitchFamily="18" charset="0"/>
            </a:endParaRPr>
          </a:p>
          <a:p>
            <a:pPr marL="0" indent="0">
              <a:buNone/>
            </a:pPr>
            <a:r>
              <a:rPr lang="en-US" dirty="0" smtClean="0">
                <a:latin typeface="Times New Roman" panose="02020603050405020304" pitchFamily="18" charset="0"/>
                <a:cs typeface="Times New Roman" panose="02020603050405020304" pitchFamily="18" charset="0"/>
              </a:rPr>
              <a:t>5-</a:t>
            </a:r>
            <a:r>
              <a:rPr lang="en-US" b="1" dirty="0" smtClean="0">
                <a:latin typeface="Times New Roman" panose="02020603050405020304" pitchFamily="18" charset="0"/>
                <a:cs typeface="Times New Roman" panose="02020603050405020304" pitchFamily="18" charset="0"/>
              </a:rPr>
              <a:t>If </a:t>
            </a:r>
            <a:r>
              <a:rPr lang="en-US" b="1" dirty="0">
                <a:latin typeface="Times New Roman" panose="02020603050405020304" pitchFamily="18" charset="0"/>
                <a:cs typeface="Times New Roman" panose="02020603050405020304" pitchFamily="18" charset="0"/>
              </a:rPr>
              <a:t>I need to call you</a:t>
            </a:r>
          </a:p>
          <a:p>
            <a:pPr marL="342900" indent="-342900"/>
            <a:r>
              <a:rPr lang="en-US" dirty="0">
                <a:latin typeface="Times New Roman" panose="02020603050405020304" pitchFamily="18" charset="0"/>
                <a:cs typeface="Times New Roman" panose="02020603050405020304" pitchFamily="18" charset="0"/>
              </a:rPr>
              <a:t>Phrase</a:t>
            </a:r>
          </a:p>
          <a:p>
            <a:pPr marL="342900" indent="-342900"/>
            <a:r>
              <a:rPr lang="en-US" dirty="0">
                <a:latin typeface="Times New Roman" panose="02020603050405020304" pitchFamily="18" charset="0"/>
                <a:cs typeface="Times New Roman" panose="02020603050405020304" pitchFamily="18" charset="0"/>
              </a:rPr>
              <a:t>Clause</a:t>
            </a:r>
          </a:p>
          <a:p>
            <a:pPr marL="0" indent="0">
              <a:buNone/>
            </a:pPr>
            <a:r>
              <a:rPr lang="en-US" dirty="0">
                <a:latin typeface="Times New Roman" panose="02020603050405020304" pitchFamily="18" charset="0"/>
                <a:cs typeface="Times New Roman" panose="02020603050405020304" pitchFamily="18" charset="0"/>
              </a:rPr>
              <a:t>6-A ________ clause cannot stand as its own sentence.</a:t>
            </a:r>
            <a:endParaRPr lang="en-US" b="1" dirty="0">
              <a:latin typeface="Times New Roman" panose="02020603050405020304" pitchFamily="18" charset="0"/>
              <a:cs typeface="Times New Roman" panose="02020603050405020304" pitchFamily="18" charset="0"/>
            </a:endParaRPr>
          </a:p>
          <a:p>
            <a:pPr marL="285750" indent="-285750"/>
            <a:r>
              <a:rPr lang="en-US" dirty="0">
                <a:latin typeface="Times New Roman" panose="02020603050405020304" pitchFamily="18" charset="0"/>
                <a:cs typeface="Times New Roman" panose="02020603050405020304" pitchFamily="18" charset="0"/>
              </a:rPr>
              <a:t>Independent clause</a:t>
            </a:r>
          </a:p>
          <a:p>
            <a:pPr marL="285750" indent="-285750"/>
            <a:r>
              <a:rPr lang="en-US" dirty="0">
                <a:latin typeface="Times New Roman" panose="02020603050405020304" pitchFamily="18" charset="0"/>
                <a:cs typeface="Times New Roman" panose="02020603050405020304" pitchFamily="18" charset="0"/>
              </a:rPr>
              <a:t>Dependent clause</a:t>
            </a:r>
          </a:p>
          <a:p>
            <a:pPr marL="0" indent="0">
              <a:buNone/>
            </a:pPr>
            <a:r>
              <a:rPr lang="en-US" dirty="0">
                <a:latin typeface="Times New Roman" panose="02020603050405020304" pitchFamily="18" charset="0"/>
                <a:cs typeface="Times New Roman" panose="02020603050405020304" pitchFamily="18" charset="0"/>
              </a:rPr>
              <a:t>7-Besides a subject, what else is a phrase missing to make it a complete sentence.</a:t>
            </a:r>
          </a:p>
          <a:p>
            <a:pPr marL="285750" indent="-285750"/>
            <a:r>
              <a:rPr lang="en-US" dirty="0">
                <a:latin typeface="Times New Roman" panose="02020603050405020304" pitchFamily="18" charset="0"/>
                <a:cs typeface="Times New Roman" panose="02020603050405020304" pitchFamily="18" charset="0"/>
              </a:rPr>
              <a:t>Verb</a:t>
            </a:r>
          </a:p>
          <a:p>
            <a:pPr marL="285750" indent="-285750"/>
            <a:r>
              <a:rPr lang="en-US" dirty="0">
                <a:latin typeface="Times New Roman" panose="02020603050405020304" pitchFamily="18" charset="0"/>
                <a:cs typeface="Times New Roman" panose="02020603050405020304" pitchFamily="18" charset="0"/>
              </a:rPr>
              <a:t>A conjunction</a:t>
            </a:r>
          </a:p>
          <a:p>
            <a:pPr marL="0" indent="0">
              <a:buNone/>
            </a:pPr>
            <a:r>
              <a:rPr lang="en-US" b="1" dirty="0">
                <a:latin typeface="Times New Roman" panose="02020603050405020304" pitchFamily="18" charset="0"/>
                <a:cs typeface="Times New Roman" panose="02020603050405020304" pitchFamily="18" charset="0"/>
              </a:rPr>
              <a:t>8-After knocking over the vase</a:t>
            </a:r>
            <a:r>
              <a:rPr lang="en-US" dirty="0">
                <a:latin typeface="Times New Roman" panose="02020603050405020304" pitchFamily="18" charset="0"/>
                <a:cs typeface="Times New Roman" panose="02020603050405020304" pitchFamily="18" charset="0"/>
              </a:rPr>
              <a:t>, the burglar decided it was time to run.</a:t>
            </a:r>
          </a:p>
          <a:p>
            <a:pPr marL="285750" indent="-285750"/>
            <a:r>
              <a:rPr lang="en-US" dirty="0">
                <a:latin typeface="Times New Roman" panose="02020603050405020304" pitchFamily="18" charset="0"/>
                <a:cs typeface="Times New Roman" panose="02020603050405020304" pitchFamily="18" charset="0"/>
              </a:rPr>
              <a:t>Phrase</a:t>
            </a:r>
          </a:p>
          <a:p>
            <a:pPr marL="285750" indent="-285750"/>
            <a:r>
              <a:rPr lang="en-US" dirty="0">
                <a:latin typeface="Times New Roman" panose="02020603050405020304" pitchFamily="18" charset="0"/>
                <a:cs typeface="Times New Roman" panose="02020603050405020304" pitchFamily="18" charset="0"/>
              </a:rPr>
              <a:t>Clause</a:t>
            </a:r>
          </a:p>
        </p:txBody>
      </p:sp>
    </p:spTree>
    <p:extLst>
      <p:ext uri="{BB962C8B-B14F-4D97-AF65-F5344CB8AC3E}">
        <p14:creationId xmlns:p14="http://schemas.microsoft.com/office/powerpoint/2010/main" val="34560302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662609"/>
          </a:xfrm>
        </p:spPr>
        <p:txBody>
          <a:bodyPr/>
          <a:lstStyle/>
          <a:p>
            <a:r>
              <a:rPr lang="en-US" dirty="0" smtClean="0"/>
              <a:t>ADJECTIVAL CLAUSES</a:t>
            </a:r>
            <a:endParaRPr lang="en-US" dirty="0"/>
          </a:p>
        </p:txBody>
      </p:sp>
      <p:sp>
        <p:nvSpPr>
          <p:cNvPr id="3" name="Content Placeholder 2"/>
          <p:cNvSpPr>
            <a:spLocks noGrp="1"/>
          </p:cNvSpPr>
          <p:nvPr>
            <p:ph idx="1"/>
          </p:nvPr>
        </p:nvSpPr>
        <p:spPr>
          <a:xfrm>
            <a:off x="677334" y="1484371"/>
            <a:ext cx="8596668" cy="5065897"/>
          </a:xfrm>
        </p:spPr>
        <p:txBody>
          <a:bodyPr>
            <a:noAutofit/>
          </a:bodyPr>
          <a:lstStyle/>
          <a:p>
            <a:pPr marL="0" indent="0">
              <a:buNone/>
            </a:pPr>
            <a:r>
              <a:rPr lang="en-US" sz="2000" dirty="0">
                <a:latin typeface="Times New Roman" panose="02020603050405020304" pitchFamily="18" charset="0"/>
                <a:cs typeface="Times New Roman" panose="02020603050405020304" pitchFamily="18" charset="0"/>
              </a:rPr>
              <a:t>Adjectival clauses, also known as relative clauses, are types of subordinate clauses that function as adjectives in a sentence. They provide additional information about a noun (or pronoun) in the main clause and help to specify or describe it more precisely. Adjectival clauses are introduced by relative pronouns (such as "who," "whom," "whose," "which," and "that") or relative adverbs (like "where" and "when</a:t>
            </a:r>
            <a:r>
              <a:rPr lang="en-US" sz="2000" dirty="0" smtClean="0">
                <a:latin typeface="Times New Roman" panose="02020603050405020304" pitchFamily="18" charset="0"/>
                <a:cs typeface="Times New Roman" panose="02020603050405020304" pitchFamily="18" charset="0"/>
              </a:rPr>
              <a:t>").</a:t>
            </a:r>
          </a:p>
          <a:p>
            <a:pPr marL="0" indent="0">
              <a:buNone/>
            </a:pPr>
            <a:r>
              <a:rPr lang="en-US" sz="2000" b="1" dirty="0" smtClean="0">
                <a:latin typeface="Times New Roman" panose="02020603050405020304" pitchFamily="18" charset="0"/>
                <a:cs typeface="Times New Roman" panose="02020603050405020304" pitchFamily="18" charset="0"/>
              </a:rPr>
              <a:t>1. </a:t>
            </a:r>
            <a:r>
              <a:rPr lang="en-US" sz="2000" b="1" dirty="0">
                <a:latin typeface="Times New Roman" panose="02020603050405020304" pitchFamily="18" charset="0"/>
                <a:cs typeface="Times New Roman" panose="02020603050405020304" pitchFamily="18" charset="0"/>
              </a:rPr>
              <a:t>Adjectival Clauses </a:t>
            </a:r>
            <a:r>
              <a:rPr lang="en-US" sz="2000" b="1" dirty="0" smtClean="0">
                <a:latin typeface="Times New Roman" panose="02020603050405020304" pitchFamily="18" charset="0"/>
                <a:cs typeface="Times New Roman" panose="02020603050405020304" pitchFamily="18" charset="0"/>
              </a:rPr>
              <a:t>introduced </a:t>
            </a:r>
            <a:r>
              <a:rPr lang="en-US" sz="2000" b="1" dirty="0">
                <a:latin typeface="Times New Roman" panose="02020603050405020304" pitchFamily="18" charset="0"/>
                <a:cs typeface="Times New Roman" panose="02020603050405020304" pitchFamily="18" charset="0"/>
              </a:rPr>
              <a:t>by Relative Pronouns:</a:t>
            </a:r>
            <a:endParaRPr lang="en-US" sz="2000" dirty="0">
              <a:latin typeface="Times New Roman" panose="02020603050405020304" pitchFamily="18" charset="0"/>
              <a:cs typeface="Times New Roman" panose="02020603050405020304" pitchFamily="18" charset="0"/>
            </a:endParaRPr>
          </a:p>
          <a:p>
            <a:pPr marL="0" indent="0">
              <a:buNone/>
            </a:pPr>
            <a:r>
              <a:rPr lang="en-US" sz="2000" dirty="0">
                <a:latin typeface="Times New Roman" panose="02020603050405020304" pitchFamily="18" charset="0"/>
                <a:cs typeface="Times New Roman" panose="02020603050405020304" pitchFamily="18" charset="0"/>
              </a:rPr>
              <a:t>In this type of adjectival clause, a relative pronoun introduces the clause and relates it to a specific noun in the main clause.</a:t>
            </a:r>
          </a:p>
          <a:p>
            <a:pPr marL="0" indent="0">
              <a:buNone/>
            </a:pPr>
            <a:r>
              <a:rPr lang="en-US" sz="2000" b="1" dirty="0">
                <a:latin typeface="Times New Roman" panose="02020603050405020304" pitchFamily="18" charset="0"/>
                <a:cs typeface="Times New Roman" panose="02020603050405020304" pitchFamily="18" charset="0"/>
              </a:rPr>
              <a:t>Examples:</a:t>
            </a:r>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The book </a:t>
            </a:r>
            <a:r>
              <a:rPr lang="en-US" sz="2000" b="1" dirty="0">
                <a:latin typeface="Times New Roman" panose="02020603050405020304" pitchFamily="18" charset="0"/>
                <a:cs typeface="Times New Roman" panose="02020603050405020304" pitchFamily="18" charset="0"/>
              </a:rPr>
              <a:t>that I bought yesterday</a:t>
            </a:r>
            <a:r>
              <a:rPr lang="en-US" sz="2000" dirty="0">
                <a:latin typeface="Times New Roman" panose="02020603050405020304" pitchFamily="18" charset="0"/>
                <a:cs typeface="Times New Roman" panose="02020603050405020304" pitchFamily="18" charset="0"/>
              </a:rPr>
              <a:t> is on the table. (The adjectival clause "that I bought yesterday" provides additional information about the noun "book.")</a:t>
            </a:r>
          </a:p>
          <a:p>
            <a:r>
              <a:rPr lang="en-US" sz="2000" dirty="0">
                <a:latin typeface="Times New Roman" panose="02020603050405020304" pitchFamily="18" charset="0"/>
                <a:cs typeface="Times New Roman" panose="02020603050405020304" pitchFamily="18" charset="0"/>
              </a:rPr>
              <a:t>She is the friend </a:t>
            </a:r>
            <a:r>
              <a:rPr lang="en-US" sz="2000" b="1" dirty="0">
                <a:latin typeface="Times New Roman" panose="02020603050405020304" pitchFamily="18" charset="0"/>
                <a:cs typeface="Times New Roman" panose="02020603050405020304" pitchFamily="18" charset="0"/>
              </a:rPr>
              <a:t>who helped me during the crisis</a:t>
            </a:r>
            <a:r>
              <a:rPr lang="en-US" sz="2000" dirty="0">
                <a:latin typeface="Times New Roman" panose="02020603050405020304" pitchFamily="18" charset="0"/>
                <a:cs typeface="Times New Roman" panose="02020603050405020304" pitchFamily="18" charset="0"/>
              </a:rPr>
              <a:t>. (The adjectival clause "who helped me during the crisis" describes the noun "friend.")</a:t>
            </a:r>
          </a:p>
          <a:p>
            <a:pPr marL="0" indent="0">
              <a:buNone/>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223625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630803"/>
          </a:xfrm>
        </p:spPr>
        <p:txBody>
          <a:bodyPr>
            <a:normAutofit fontScale="90000"/>
          </a:bodyPr>
          <a:lstStyle/>
          <a:p>
            <a:r>
              <a:rPr lang="en-US" dirty="0" smtClean="0"/>
              <a:t>Adjectival clauses</a:t>
            </a:r>
            <a:endParaRPr lang="en-US" dirty="0"/>
          </a:p>
        </p:txBody>
      </p:sp>
      <p:sp>
        <p:nvSpPr>
          <p:cNvPr id="3" name="Content Placeholder 2"/>
          <p:cNvSpPr>
            <a:spLocks noGrp="1"/>
          </p:cNvSpPr>
          <p:nvPr>
            <p:ph idx="1"/>
          </p:nvPr>
        </p:nvSpPr>
        <p:spPr>
          <a:xfrm>
            <a:off x="677334" y="1463041"/>
            <a:ext cx="8596668" cy="4578322"/>
          </a:xfrm>
        </p:spPr>
        <p:txBody>
          <a:bodyPr>
            <a:normAutofit/>
          </a:bodyPr>
          <a:lstStyle/>
          <a:p>
            <a:pPr marL="0" indent="0">
              <a:buNone/>
            </a:pPr>
            <a:r>
              <a:rPr lang="en-US" sz="2400" b="1" dirty="0" smtClean="0">
                <a:latin typeface="Times New Roman" panose="02020603050405020304" pitchFamily="18" charset="0"/>
                <a:cs typeface="Times New Roman" panose="02020603050405020304" pitchFamily="18" charset="0"/>
              </a:rPr>
              <a:t>2. </a:t>
            </a:r>
            <a:r>
              <a:rPr lang="en-US" sz="2400" b="1" dirty="0">
                <a:latin typeface="Times New Roman" panose="02020603050405020304" pitchFamily="18" charset="0"/>
                <a:cs typeface="Times New Roman" panose="02020603050405020304" pitchFamily="18" charset="0"/>
              </a:rPr>
              <a:t>Adjectival Clauses Introduced by Relative Adverbs:</a:t>
            </a:r>
            <a:endParaRPr lang="en-US" sz="2400" dirty="0">
              <a:latin typeface="Times New Roman" panose="02020603050405020304" pitchFamily="18" charset="0"/>
              <a:cs typeface="Times New Roman" panose="02020603050405020304" pitchFamily="18" charset="0"/>
            </a:endParaRPr>
          </a:p>
          <a:p>
            <a:pPr marL="0" indent="0">
              <a:buNone/>
            </a:pPr>
            <a:r>
              <a:rPr lang="en-US" sz="2400" dirty="0">
                <a:latin typeface="Times New Roman" panose="02020603050405020304" pitchFamily="18" charset="0"/>
                <a:cs typeface="Times New Roman" panose="02020603050405020304" pitchFamily="18" charset="0"/>
              </a:rPr>
              <a:t>Relative adverbs introduce adjectival clauses that provide information about time, place, or manner.</a:t>
            </a:r>
          </a:p>
          <a:p>
            <a:pPr marL="0" indent="0">
              <a:buNone/>
            </a:pPr>
            <a:r>
              <a:rPr lang="en-US" sz="2400" b="1" dirty="0">
                <a:latin typeface="Times New Roman" panose="02020603050405020304" pitchFamily="18" charset="0"/>
                <a:cs typeface="Times New Roman" panose="02020603050405020304" pitchFamily="18" charset="0"/>
              </a:rPr>
              <a:t>Examples:</a:t>
            </a:r>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This is the place </a:t>
            </a:r>
            <a:r>
              <a:rPr lang="en-US" sz="2400" b="1" dirty="0">
                <a:latin typeface="Times New Roman" panose="02020603050405020304" pitchFamily="18" charset="0"/>
                <a:cs typeface="Times New Roman" panose="02020603050405020304" pitchFamily="18" charset="0"/>
              </a:rPr>
              <a:t>where I first met her</a:t>
            </a:r>
            <a:r>
              <a:rPr lang="en-US" sz="2400" dirty="0">
                <a:latin typeface="Times New Roman" panose="02020603050405020304" pitchFamily="18" charset="0"/>
                <a:cs typeface="Times New Roman" panose="02020603050405020304" pitchFamily="18" charset="0"/>
              </a:rPr>
              <a:t>. (The adjectival clause "where I first met her" describes the noun "place" and indicates the location of the meeting.)</a:t>
            </a:r>
          </a:p>
          <a:p>
            <a:r>
              <a:rPr lang="en-US" sz="2400" dirty="0">
                <a:latin typeface="Times New Roman" panose="02020603050405020304" pitchFamily="18" charset="0"/>
                <a:cs typeface="Times New Roman" panose="02020603050405020304" pitchFamily="18" charset="0"/>
              </a:rPr>
              <a:t>I remember the day </a:t>
            </a:r>
            <a:r>
              <a:rPr lang="en-US" sz="2400" b="1" dirty="0">
                <a:latin typeface="Times New Roman" panose="02020603050405020304" pitchFamily="18" charset="0"/>
                <a:cs typeface="Times New Roman" panose="02020603050405020304" pitchFamily="18" charset="0"/>
              </a:rPr>
              <a:t>when we went on that adventure</a:t>
            </a:r>
            <a:r>
              <a:rPr lang="en-US" sz="2400" dirty="0">
                <a:latin typeface="Times New Roman" panose="02020603050405020304" pitchFamily="18" charset="0"/>
                <a:cs typeface="Times New Roman" panose="02020603050405020304" pitchFamily="18" charset="0"/>
              </a:rPr>
              <a:t>. (The adjectival clause "when we went on that adventure" specifies the noun "day" and refers to a particular time.)</a:t>
            </a:r>
          </a:p>
        </p:txBody>
      </p:sp>
    </p:spTree>
    <p:extLst>
      <p:ext uri="{BB962C8B-B14F-4D97-AF65-F5344CB8AC3E}">
        <p14:creationId xmlns:p14="http://schemas.microsoft.com/office/powerpoint/2010/main" val="20991122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0016" y="398662"/>
            <a:ext cx="4968092" cy="662609"/>
          </a:xfrm>
        </p:spPr>
        <p:txBody>
          <a:bodyPr/>
          <a:lstStyle/>
          <a:p>
            <a:r>
              <a:rPr lang="en-US" dirty="0" smtClean="0"/>
              <a:t>ADVERBIAL CLAUSES</a:t>
            </a:r>
            <a:endParaRPr lang="en-US" dirty="0"/>
          </a:p>
        </p:txBody>
      </p:sp>
      <p:sp>
        <p:nvSpPr>
          <p:cNvPr id="3" name="Content Placeholder 2"/>
          <p:cNvSpPr>
            <a:spLocks noGrp="1"/>
          </p:cNvSpPr>
          <p:nvPr>
            <p:ph idx="1"/>
          </p:nvPr>
        </p:nvSpPr>
        <p:spPr>
          <a:xfrm>
            <a:off x="677333" y="1061271"/>
            <a:ext cx="8959035" cy="5674095"/>
          </a:xfrm>
        </p:spPr>
        <p:txBody>
          <a:bodyPr>
            <a:noAutofit/>
          </a:bodyPr>
          <a:lstStyle/>
          <a:p>
            <a:pPr marL="0" indent="0">
              <a:buNone/>
            </a:pPr>
            <a:r>
              <a:rPr lang="en-US" sz="2400" dirty="0">
                <a:latin typeface="Times New Roman" panose="02020603050405020304" pitchFamily="18" charset="0"/>
                <a:cs typeface="Times New Roman" panose="02020603050405020304" pitchFamily="18" charset="0"/>
              </a:rPr>
              <a:t>Adverbial clauses are subordinate clauses that function as adverbs within a sentence. They modify verbs, adjectives, adverbs, or entire clauses by providing information about time, place, manner, reason, purpose, condition, or </a:t>
            </a:r>
            <a:r>
              <a:rPr lang="en-US" sz="2400" dirty="0" smtClean="0">
                <a:latin typeface="Times New Roman" panose="02020603050405020304" pitchFamily="18" charset="0"/>
                <a:cs typeface="Times New Roman" panose="02020603050405020304" pitchFamily="18" charset="0"/>
              </a:rPr>
              <a:t>concession. </a:t>
            </a:r>
            <a:endParaRPr lang="en-US" sz="2400" dirty="0">
              <a:latin typeface="Times New Roman" panose="02020603050405020304" pitchFamily="18" charset="0"/>
              <a:cs typeface="Times New Roman" panose="02020603050405020304" pitchFamily="18" charset="0"/>
            </a:endParaRPr>
          </a:p>
          <a:p>
            <a:pPr marL="0" indent="0">
              <a:buNone/>
            </a:pPr>
            <a:r>
              <a:rPr lang="en-US" sz="2400" b="1" dirty="0">
                <a:latin typeface="Times New Roman" panose="02020603050405020304" pitchFamily="18" charset="0"/>
                <a:cs typeface="Times New Roman" panose="02020603050405020304" pitchFamily="18" charset="0"/>
              </a:rPr>
              <a:t>1. Types of Adverbial Clauses:</a:t>
            </a:r>
            <a:endParaRPr lang="en-US" sz="2400" dirty="0">
              <a:latin typeface="Times New Roman" panose="02020603050405020304" pitchFamily="18" charset="0"/>
              <a:cs typeface="Times New Roman" panose="02020603050405020304" pitchFamily="18" charset="0"/>
            </a:endParaRPr>
          </a:p>
          <a:p>
            <a:pPr marL="0" indent="0">
              <a:buNone/>
            </a:pPr>
            <a:r>
              <a:rPr lang="en-US" sz="2400" dirty="0">
                <a:latin typeface="Times New Roman" panose="02020603050405020304" pitchFamily="18" charset="0"/>
                <a:cs typeface="Times New Roman" panose="02020603050405020304" pitchFamily="18" charset="0"/>
              </a:rPr>
              <a:t>Adverbial clauses can be categorized based on their purpose:</a:t>
            </a:r>
          </a:p>
          <a:p>
            <a:r>
              <a:rPr lang="en-US" sz="2400" b="1" dirty="0">
                <a:latin typeface="Times New Roman" panose="02020603050405020304" pitchFamily="18" charset="0"/>
                <a:cs typeface="Times New Roman" panose="02020603050405020304" pitchFamily="18" charset="0"/>
              </a:rPr>
              <a:t>Time:</a:t>
            </a:r>
            <a:r>
              <a:rPr lang="en-US" sz="2400" dirty="0">
                <a:latin typeface="Times New Roman" panose="02020603050405020304" pitchFamily="18" charset="0"/>
                <a:cs typeface="Times New Roman" panose="02020603050405020304" pitchFamily="18" charset="0"/>
              </a:rPr>
              <a:t> These clauses provide information about when something happens. Common subordinating conjunctions include "when," "while," "as," "since," and "until."</a:t>
            </a:r>
          </a:p>
          <a:p>
            <a:pPr lvl="1"/>
            <a:r>
              <a:rPr lang="en-US" sz="2400" dirty="0">
                <a:latin typeface="Times New Roman" panose="02020603050405020304" pitchFamily="18" charset="0"/>
                <a:cs typeface="Times New Roman" panose="02020603050405020304" pitchFamily="18" charset="0"/>
              </a:rPr>
              <a:t>Example: "I'll call you </a:t>
            </a:r>
            <a:r>
              <a:rPr lang="en-US" sz="2400" b="1" dirty="0">
                <a:latin typeface="Times New Roman" panose="02020603050405020304" pitchFamily="18" charset="0"/>
                <a:cs typeface="Times New Roman" panose="02020603050405020304" pitchFamily="18" charset="0"/>
              </a:rPr>
              <a:t>when I get home</a:t>
            </a:r>
            <a:r>
              <a:rPr lang="en-US" sz="2400" dirty="0">
                <a:latin typeface="Times New Roman" panose="02020603050405020304" pitchFamily="18" charset="0"/>
                <a:cs typeface="Times New Roman" panose="02020603050405020304" pitchFamily="18" charset="0"/>
              </a:rPr>
              <a:t>."</a:t>
            </a:r>
          </a:p>
          <a:p>
            <a:r>
              <a:rPr lang="en-US" sz="2400" b="1" dirty="0">
                <a:latin typeface="Times New Roman" panose="02020603050405020304" pitchFamily="18" charset="0"/>
                <a:cs typeface="Times New Roman" panose="02020603050405020304" pitchFamily="18" charset="0"/>
              </a:rPr>
              <a:t>Place:</a:t>
            </a:r>
            <a:r>
              <a:rPr lang="en-US" sz="2400" dirty="0">
                <a:latin typeface="Times New Roman" panose="02020603050405020304" pitchFamily="18" charset="0"/>
                <a:cs typeface="Times New Roman" panose="02020603050405020304" pitchFamily="18" charset="0"/>
              </a:rPr>
              <a:t> These clauses describe the location of an action or event. Subordinating conjunctions include "where" and "wherever."</a:t>
            </a:r>
          </a:p>
          <a:p>
            <a:pPr lvl="1"/>
            <a:r>
              <a:rPr lang="en-US" sz="2400" dirty="0">
                <a:latin typeface="Times New Roman" panose="02020603050405020304" pitchFamily="18" charset="0"/>
                <a:cs typeface="Times New Roman" panose="02020603050405020304" pitchFamily="18" charset="0"/>
              </a:rPr>
              <a:t>Example: "Let's meet </a:t>
            </a:r>
            <a:r>
              <a:rPr lang="en-US" sz="2400" b="1" dirty="0">
                <a:latin typeface="Times New Roman" panose="02020603050405020304" pitchFamily="18" charset="0"/>
                <a:cs typeface="Times New Roman" panose="02020603050405020304" pitchFamily="18" charset="0"/>
              </a:rPr>
              <a:t>wherever you prefer</a:t>
            </a:r>
            <a:r>
              <a:rPr lang="en-US" sz="24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931489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355157"/>
            <a:ext cx="8596668" cy="551291"/>
          </a:xfrm>
        </p:spPr>
        <p:txBody>
          <a:bodyPr>
            <a:normAutofit fontScale="90000"/>
          </a:bodyPr>
          <a:lstStyle/>
          <a:p>
            <a:r>
              <a:rPr lang="en-US" dirty="0" smtClean="0"/>
              <a:t>Adverbial clauses</a:t>
            </a:r>
            <a:endParaRPr lang="en-US" dirty="0"/>
          </a:p>
        </p:txBody>
      </p:sp>
      <p:sp>
        <p:nvSpPr>
          <p:cNvPr id="3" name="Content Placeholder 2"/>
          <p:cNvSpPr>
            <a:spLocks noGrp="1"/>
          </p:cNvSpPr>
          <p:nvPr>
            <p:ph idx="1"/>
          </p:nvPr>
        </p:nvSpPr>
        <p:spPr>
          <a:xfrm>
            <a:off x="677334" y="1160890"/>
            <a:ext cx="8923866" cy="5415755"/>
          </a:xfrm>
        </p:spPr>
        <p:txBody>
          <a:bodyPr>
            <a:noAutofit/>
          </a:bodyPr>
          <a:lstStyle/>
          <a:p>
            <a:pPr marL="0" indent="0">
              <a:buNone/>
            </a:pPr>
            <a:r>
              <a:rPr lang="en-US" b="1" dirty="0">
                <a:latin typeface="Times New Roman" panose="02020603050405020304" pitchFamily="18" charset="0"/>
                <a:cs typeface="Times New Roman" panose="02020603050405020304" pitchFamily="18" charset="0"/>
              </a:rPr>
              <a:t>Manner:</a:t>
            </a:r>
            <a:r>
              <a:rPr lang="en-US" dirty="0">
                <a:latin typeface="Times New Roman" panose="02020603050405020304" pitchFamily="18" charset="0"/>
                <a:cs typeface="Times New Roman" panose="02020603050405020304" pitchFamily="18" charset="0"/>
              </a:rPr>
              <a:t> These clauses explain how something is done. Subordinating conjunctions include "as," "like," and "the way."</a:t>
            </a:r>
          </a:p>
          <a:p>
            <a:pPr lvl="1"/>
            <a:r>
              <a:rPr lang="en-US" sz="1800" dirty="0">
                <a:latin typeface="Times New Roman" panose="02020603050405020304" pitchFamily="18" charset="0"/>
                <a:cs typeface="Times New Roman" panose="02020603050405020304" pitchFamily="18" charset="0"/>
              </a:rPr>
              <a:t>Example: "She sang </a:t>
            </a:r>
            <a:r>
              <a:rPr lang="en-US" sz="1800" b="1" dirty="0">
                <a:latin typeface="Times New Roman" panose="02020603050405020304" pitchFamily="18" charset="0"/>
                <a:cs typeface="Times New Roman" panose="02020603050405020304" pitchFamily="18" charset="0"/>
              </a:rPr>
              <a:t>as if she were a professional</a:t>
            </a:r>
            <a:r>
              <a:rPr lang="en-US" sz="1800" dirty="0">
                <a:latin typeface="Times New Roman" panose="02020603050405020304" pitchFamily="18" charset="0"/>
                <a:cs typeface="Times New Roman" panose="02020603050405020304" pitchFamily="18" charset="0"/>
              </a:rPr>
              <a:t>."</a:t>
            </a:r>
          </a:p>
          <a:p>
            <a:pPr marL="0" indent="0">
              <a:buNone/>
            </a:pPr>
            <a:r>
              <a:rPr lang="en-US" b="1" dirty="0">
                <a:latin typeface="Times New Roman" panose="02020603050405020304" pitchFamily="18" charset="0"/>
                <a:cs typeface="Times New Roman" panose="02020603050405020304" pitchFamily="18" charset="0"/>
              </a:rPr>
              <a:t>Reason:</a:t>
            </a:r>
            <a:r>
              <a:rPr lang="en-US" dirty="0">
                <a:latin typeface="Times New Roman" panose="02020603050405020304" pitchFamily="18" charset="0"/>
                <a:cs typeface="Times New Roman" panose="02020603050405020304" pitchFamily="18" charset="0"/>
              </a:rPr>
              <a:t> These clauses provide the reason or cause for an action. Common subordinating conjunctions include "because," "since," "as," and "so."</a:t>
            </a:r>
          </a:p>
          <a:p>
            <a:pPr lvl="1"/>
            <a:r>
              <a:rPr lang="en-US" sz="1800" dirty="0">
                <a:latin typeface="Times New Roman" panose="02020603050405020304" pitchFamily="18" charset="0"/>
                <a:cs typeface="Times New Roman" panose="02020603050405020304" pitchFamily="18" charset="0"/>
              </a:rPr>
              <a:t>Example: "He stayed home </a:t>
            </a:r>
            <a:r>
              <a:rPr lang="en-US" sz="1800" b="1" dirty="0">
                <a:latin typeface="Times New Roman" panose="02020603050405020304" pitchFamily="18" charset="0"/>
                <a:cs typeface="Times New Roman" panose="02020603050405020304" pitchFamily="18" charset="0"/>
              </a:rPr>
              <a:t>because he wasn't feeling well</a:t>
            </a:r>
            <a:r>
              <a:rPr lang="en-US" sz="1800" dirty="0">
                <a:latin typeface="Times New Roman" panose="02020603050405020304" pitchFamily="18" charset="0"/>
                <a:cs typeface="Times New Roman" panose="02020603050405020304" pitchFamily="18" charset="0"/>
              </a:rPr>
              <a:t>."</a:t>
            </a:r>
          </a:p>
          <a:p>
            <a:pPr marL="0" indent="0">
              <a:buNone/>
            </a:pPr>
            <a:r>
              <a:rPr lang="en-US" b="1" dirty="0">
                <a:latin typeface="Times New Roman" panose="02020603050405020304" pitchFamily="18" charset="0"/>
                <a:cs typeface="Times New Roman" panose="02020603050405020304" pitchFamily="18" charset="0"/>
              </a:rPr>
              <a:t>Purpose:</a:t>
            </a:r>
            <a:r>
              <a:rPr lang="en-US" dirty="0">
                <a:latin typeface="Times New Roman" panose="02020603050405020304" pitchFamily="18" charset="0"/>
                <a:cs typeface="Times New Roman" panose="02020603050405020304" pitchFamily="18" charset="0"/>
              </a:rPr>
              <a:t> These clauses indicate the purpose or intention behind an action. Subordinating conjunctions include "so that," "in order that," and "to."</a:t>
            </a:r>
          </a:p>
          <a:p>
            <a:pPr lvl="1"/>
            <a:r>
              <a:rPr lang="en-US" sz="1800" dirty="0">
                <a:latin typeface="Times New Roman" panose="02020603050405020304" pitchFamily="18" charset="0"/>
                <a:cs typeface="Times New Roman" panose="02020603050405020304" pitchFamily="18" charset="0"/>
              </a:rPr>
              <a:t>Example: "I study hard </a:t>
            </a:r>
            <a:r>
              <a:rPr lang="en-US" sz="1800" b="1" dirty="0">
                <a:latin typeface="Times New Roman" panose="02020603050405020304" pitchFamily="18" charset="0"/>
                <a:cs typeface="Times New Roman" panose="02020603050405020304" pitchFamily="18" charset="0"/>
              </a:rPr>
              <a:t>so that I can get good grades</a:t>
            </a:r>
            <a:r>
              <a:rPr lang="en-US" sz="1800" dirty="0">
                <a:latin typeface="Times New Roman" panose="02020603050405020304" pitchFamily="18" charset="0"/>
                <a:cs typeface="Times New Roman" panose="02020603050405020304" pitchFamily="18" charset="0"/>
              </a:rPr>
              <a:t>."</a:t>
            </a:r>
          </a:p>
          <a:p>
            <a:pPr marL="0" indent="0">
              <a:buNone/>
            </a:pPr>
            <a:r>
              <a:rPr lang="en-US" b="1" dirty="0">
                <a:latin typeface="Times New Roman" panose="02020603050405020304" pitchFamily="18" charset="0"/>
                <a:cs typeface="Times New Roman" panose="02020603050405020304" pitchFamily="18" charset="0"/>
              </a:rPr>
              <a:t>Condition:</a:t>
            </a:r>
            <a:r>
              <a:rPr lang="en-US" dirty="0">
                <a:latin typeface="Times New Roman" panose="02020603050405020304" pitchFamily="18" charset="0"/>
                <a:cs typeface="Times New Roman" panose="02020603050405020304" pitchFamily="18" charset="0"/>
              </a:rPr>
              <a:t> These clauses express a condition under which something else happens. Subordinating conjunctions include "if," "unless," and "provided that."</a:t>
            </a:r>
          </a:p>
          <a:p>
            <a:pPr lvl="1"/>
            <a:r>
              <a:rPr lang="en-US" sz="1800" dirty="0">
                <a:latin typeface="Times New Roman" panose="02020603050405020304" pitchFamily="18" charset="0"/>
                <a:cs typeface="Times New Roman" panose="02020603050405020304" pitchFamily="18" charset="0"/>
              </a:rPr>
              <a:t>Example: "I'll go for a walk </a:t>
            </a:r>
            <a:r>
              <a:rPr lang="en-US" sz="1800" b="1" dirty="0">
                <a:latin typeface="Times New Roman" panose="02020603050405020304" pitchFamily="18" charset="0"/>
                <a:cs typeface="Times New Roman" panose="02020603050405020304" pitchFamily="18" charset="0"/>
              </a:rPr>
              <a:t>if the weather is nice</a:t>
            </a:r>
            <a:r>
              <a:rPr lang="en-US" sz="1800" dirty="0">
                <a:latin typeface="Times New Roman" panose="02020603050405020304" pitchFamily="18" charset="0"/>
                <a:cs typeface="Times New Roman" panose="02020603050405020304" pitchFamily="18" charset="0"/>
              </a:rPr>
              <a:t>."</a:t>
            </a:r>
          </a:p>
          <a:p>
            <a:pPr marL="0" indent="0">
              <a:buNone/>
            </a:pPr>
            <a:r>
              <a:rPr lang="en-US" b="1" dirty="0">
                <a:latin typeface="Times New Roman" panose="02020603050405020304" pitchFamily="18" charset="0"/>
                <a:cs typeface="Times New Roman" panose="02020603050405020304" pitchFamily="18" charset="0"/>
              </a:rPr>
              <a:t>Concession:</a:t>
            </a:r>
            <a:r>
              <a:rPr lang="en-US" dirty="0">
                <a:latin typeface="Times New Roman" panose="02020603050405020304" pitchFamily="18" charset="0"/>
                <a:cs typeface="Times New Roman" panose="02020603050405020304" pitchFamily="18" charset="0"/>
              </a:rPr>
              <a:t> These clauses show contrast or unexpected results. Common subordinating conjunctions include "although," "though," "even though," and "while."</a:t>
            </a:r>
          </a:p>
          <a:p>
            <a:pPr lvl="1"/>
            <a:r>
              <a:rPr lang="en-US" sz="1800" dirty="0">
                <a:latin typeface="Times New Roman" panose="02020603050405020304" pitchFamily="18" charset="0"/>
                <a:cs typeface="Times New Roman" panose="02020603050405020304" pitchFamily="18" charset="0"/>
              </a:rPr>
              <a:t>Example: "She finished the race </a:t>
            </a:r>
            <a:r>
              <a:rPr lang="en-US" sz="1800" b="1" dirty="0">
                <a:latin typeface="Times New Roman" panose="02020603050405020304" pitchFamily="18" charset="0"/>
                <a:cs typeface="Times New Roman" panose="02020603050405020304" pitchFamily="18" charset="0"/>
              </a:rPr>
              <a:t>although she was tired</a:t>
            </a:r>
            <a:r>
              <a:rPr lang="en-US" sz="18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8770662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451337"/>
            <a:ext cx="8844735" cy="1140071"/>
          </a:xfrm>
        </p:spPr>
        <p:txBody>
          <a:bodyPr>
            <a:noAutofit/>
          </a:bodyPr>
          <a:lstStyle/>
          <a:p>
            <a:r>
              <a:rPr lang="en-US" sz="2400" b="1" u="sng" dirty="0" smtClean="0">
                <a:latin typeface="Times New Roman" panose="02020603050405020304" pitchFamily="18" charset="0"/>
                <a:cs typeface="Times New Roman" panose="02020603050405020304" pitchFamily="18" charset="0"/>
              </a:rPr>
              <a:t>ACTIVITY:</a:t>
            </a:r>
            <a:r>
              <a:rPr lang="en-US" sz="2400" dirty="0" smtClean="0">
                <a:latin typeface="Times New Roman" panose="02020603050405020304" pitchFamily="18" charset="0"/>
                <a:cs typeface="Times New Roman" panose="02020603050405020304" pitchFamily="18" charset="0"/>
              </a:rPr>
              <a:t> Identify </a:t>
            </a:r>
            <a:r>
              <a:rPr lang="en-US" sz="2400" dirty="0">
                <a:latin typeface="Times New Roman" panose="02020603050405020304" pitchFamily="18" charset="0"/>
                <a:cs typeface="Times New Roman" panose="02020603050405020304" pitchFamily="18" charset="0"/>
              </a:rPr>
              <a:t>the type of adverbial clause (time, place, manner, reason, purpose, condition, or concession) and the subordinating conjunction used.</a:t>
            </a:r>
          </a:p>
        </p:txBody>
      </p:sp>
      <p:sp>
        <p:nvSpPr>
          <p:cNvPr id="3" name="Content Placeholder 2"/>
          <p:cNvSpPr>
            <a:spLocks noGrp="1"/>
          </p:cNvSpPr>
          <p:nvPr>
            <p:ph idx="1"/>
          </p:nvPr>
        </p:nvSpPr>
        <p:spPr>
          <a:xfrm>
            <a:off x="677334" y="2005641"/>
            <a:ext cx="8596668" cy="3999505"/>
          </a:xfrm>
        </p:spPr>
        <p:txBody>
          <a:bodyPr>
            <a:normAutofit/>
          </a:bodyPr>
          <a:lstStyle/>
          <a:p>
            <a:r>
              <a:rPr lang="en-US" sz="2400" dirty="0">
                <a:latin typeface="Times New Roman" panose="02020603050405020304" pitchFamily="18" charset="0"/>
                <a:cs typeface="Times New Roman" panose="02020603050405020304" pitchFamily="18" charset="0"/>
              </a:rPr>
              <a:t>She'll call you when she finishes her meeting.</a:t>
            </a:r>
          </a:p>
          <a:p>
            <a:r>
              <a:rPr lang="en-US" sz="2400" dirty="0">
                <a:latin typeface="Times New Roman" panose="02020603050405020304" pitchFamily="18" charset="0"/>
                <a:cs typeface="Times New Roman" panose="02020603050405020304" pitchFamily="18" charset="0"/>
              </a:rPr>
              <a:t>We went to the park where we used to play as kids.</a:t>
            </a:r>
          </a:p>
          <a:p>
            <a:r>
              <a:rPr lang="en-US" sz="2400" dirty="0">
                <a:latin typeface="Times New Roman" panose="02020603050405020304" pitchFamily="18" charset="0"/>
                <a:cs typeface="Times New Roman" panose="02020603050405020304" pitchFamily="18" charset="0"/>
              </a:rPr>
              <a:t>He worked diligently so that he could pass the exam.</a:t>
            </a:r>
          </a:p>
          <a:p>
            <a:r>
              <a:rPr lang="en-US" sz="2400" dirty="0">
                <a:latin typeface="Times New Roman" panose="02020603050405020304" pitchFamily="18" charset="0"/>
                <a:cs typeface="Times New Roman" panose="02020603050405020304" pitchFamily="18" charset="0"/>
              </a:rPr>
              <a:t>Although it rained heavily, the event continued as planned.</a:t>
            </a:r>
          </a:p>
          <a:p>
            <a:r>
              <a:rPr lang="en-US" sz="2400" dirty="0">
                <a:latin typeface="Times New Roman" panose="02020603050405020304" pitchFamily="18" charset="0"/>
                <a:cs typeface="Times New Roman" panose="02020603050405020304" pitchFamily="18" charset="0"/>
              </a:rPr>
              <a:t>If you study hard, you'll excel in your exams.</a:t>
            </a:r>
          </a:p>
          <a:p>
            <a:r>
              <a:rPr lang="en-US" sz="2400" dirty="0">
                <a:latin typeface="Times New Roman" panose="02020603050405020304" pitchFamily="18" charset="0"/>
                <a:cs typeface="Times New Roman" panose="02020603050405020304" pitchFamily="18" charset="0"/>
              </a:rPr>
              <a:t>He went to the party despite feeling unwell.</a:t>
            </a:r>
          </a:p>
          <a:p>
            <a:r>
              <a:rPr lang="en-US" sz="2400" dirty="0">
                <a:latin typeface="Times New Roman" panose="02020603050405020304" pitchFamily="18" charset="0"/>
                <a:cs typeface="Times New Roman" panose="02020603050405020304" pitchFamily="18" charset="0"/>
              </a:rPr>
              <a:t>I'll help you with your project provided that you ask nicely.</a:t>
            </a:r>
          </a:p>
        </p:txBody>
      </p:sp>
    </p:spTree>
    <p:extLst>
      <p:ext uri="{BB962C8B-B14F-4D97-AF65-F5344CB8AC3E}">
        <p14:creationId xmlns:p14="http://schemas.microsoft.com/office/powerpoint/2010/main" val="38058943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42122"/>
          </a:xfrm>
        </p:spPr>
        <p:txBody>
          <a:bodyPr/>
          <a:lstStyle/>
          <a:p>
            <a:r>
              <a:rPr lang="en-US" dirty="0" smtClean="0"/>
              <a:t>ASSIGNMENT 1(10 marks)</a:t>
            </a:r>
            <a:endParaRPr lang="en-US" dirty="0"/>
          </a:p>
        </p:txBody>
      </p:sp>
      <p:sp>
        <p:nvSpPr>
          <p:cNvPr id="3" name="Content Placeholder 2"/>
          <p:cNvSpPr>
            <a:spLocks noGrp="1"/>
          </p:cNvSpPr>
          <p:nvPr>
            <p:ph idx="1"/>
          </p:nvPr>
        </p:nvSpPr>
        <p:spPr>
          <a:xfrm>
            <a:off x="677334" y="1596046"/>
            <a:ext cx="8596668" cy="4523399"/>
          </a:xfrm>
        </p:spPr>
        <p:txBody>
          <a:bodyPr>
            <a:normAutofit fontScale="92500" lnSpcReduction="10000"/>
          </a:bodyPr>
          <a:lstStyle/>
          <a:p>
            <a:pPr marL="0" indent="0">
              <a:buNone/>
            </a:pPr>
            <a:r>
              <a:rPr lang="en-US" sz="2400" b="1" dirty="0">
                <a:latin typeface="Arial" panose="020B0604020202020204" pitchFamily="34" charset="0"/>
                <a:cs typeface="Arial" panose="020B0604020202020204" pitchFamily="34" charset="0"/>
              </a:rPr>
              <a:t>Write a short speech (150-200 words) on the  topic of </a:t>
            </a:r>
            <a:r>
              <a:rPr lang="en-US" sz="2400" b="1" i="1" dirty="0">
                <a:latin typeface="Arial" panose="020B0604020202020204" pitchFamily="34" charset="0"/>
                <a:cs typeface="Arial" panose="020B0604020202020204" pitchFamily="34" charset="0"/>
              </a:rPr>
              <a:t>climate change catastrophe </a:t>
            </a:r>
            <a:r>
              <a:rPr lang="en-US" sz="2400" b="1" dirty="0">
                <a:latin typeface="Arial" panose="020B0604020202020204" pitchFamily="34" charset="0"/>
                <a:cs typeface="Arial" panose="020B0604020202020204" pitchFamily="34" charset="0"/>
              </a:rPr>
              <a:t>incorporating </a:t>
            </a:r>
            <a:r>
              <a:rPr lang="en-US" sz="2400" b="1" u="sng" dirty="0">
                <a:latin typeface="Arial" panose="020B0604020202020204" pitchFamily="34" charset="0"/>
                <a:cs typeface="Arial" panose="020B0604020202020204" pitchFamily="34" charset="0"/>
              </a:rPr>
              <a:t>two noun clauses, </a:t>
            </a:r>
            <a:r>
              <a:rPr lang="en-US" sz="2400" b="1" u="sng" dirty="0" smtClean="0">
                <a:latin typeface="Arial" panose="020B0604020202020204" pitchFamily="34" charset="0"/>
                <a:cs typeface="Arial" panose="020B0604020202020204" pitchFamily="34" charset="0"/>
              </a:rPr>
              <a:t>one independent clause, one compound sentence </a:t>
            </a:r>
            <a:r>
              <a:rPr lang="en-US" sz="2400" b="1" u="sng" dirty="0">
                <a:latin typeface="Arial" panose="020B0604020202020204" pitchFamily="34" charset="0"/>
                <a:cs typeface="Arial" panose="020B0604020202020204" pitchFamily="34" charset="0"/>
              </a:rPr>
              <a:t>and one complex sentence </a:t>
            </a:r>
            <a:r>
              <a:rPr lang="en-US" sz="2400" b="1" dirty="0">
                <a:latin typeface="Arial" panose="020B0604020202020204" pitchFamily="34" charset="0"/>
                <a:cs typeface="Arial" panose="020B0604020202020204" pitchFamily="34" charset="0"/>
              </a:rPr>
              <a:t>to enhance the clarity and effectiveness of the text. </a:t>
            </a:r>
            <a:endParaRPr lang="en-US" sz="2400" b="1" dirty="0" smtClean="0">
              <a:latin typeface="Arial" panose="020B0604020202020204" pitchFamily="34" charset="0"/>
              <a:cs typeface="Arial" panose="020B0604020202020204" pitchFamily="34" charset="0"/>
            </a:endParaRPr>
          </a:p>
          <a:p>
            <a:pPr marL="0" indent="0">
              <a:buNone/>
            </a:pPr>
            <a:r>
              <a:rPr lang="en-US" sz="2400" dirty="0" smtClean="0">
                <a:latin typeface="Agency FB" panose="020B0503020202020204" pitchFamily="34" charset="0"/>
                <a:cs typeface="Arial" panose="020B0604020202020204" pitchFamily="34" charset="0"/>
              </a:rPr>
              <a:t>Rubric:</a:t>
            </a:r>
          </a:p>
          <a:p>
            <a:pPr marL="0" indent="0">
              <a:buNone/>
            </a:pPr>
            <a:r>
              <a:rPr lang="en-US" sz="2400" dirty="0" smtClean="0">
                <a:latin typeface="Agency FB" panose="020B0503020202020204" pitchFamily="34" charset="0"/>
                <a:cs typeface="Arial" panose="020B0604020202020204" pitchFamily="34" charset="0"/>
              </a:rPr>
              <a:t>Relevant speech script (5)</a:t>
            </a:r>
          </a:p>
          <a:p>
            <a:pPr marL="0" indent="0">
              <a:buNone/>
            </a:pPr>
            <a:r>
              <a:rPr lang="en-US" sz="2400" dirty="0" smtClean="0">
                <a:latin typeface="Agency FB" panose="020B0503020202020204" pitchFamily="34" charset="0"/>
                <a:cs typeface="Arial" panose="020B0604020202020204" pitchFamily="34" charset="0"/>
              </a:rPr>
              <a:t>Highlight the grammatical structures (5</a:t>
            </a:r>
            <a:r>
              <a:rPr lang="en-US" sz="2400" dirty="0" smtClean="0">
                <a:latin typeface="Arial" panose="020B0604020202020204" pitchFamily="34" charset="0"/>
                <a:cs typeface="Arial" panose="020B0604020202020204" pitchFamily="34" charset="0"/>
              </a:rPr>
              <a:t>)</a:t>
            </a:r>
          </a:p>
          <a:p>
            <a:pPr marL="0" indent="0">
              <a:buNone/>
            </a:pPr>
            <a:endParaRPr lang="en-US" sz="2400" b="1" dirty="0">
              <a:latin typeface="Arial" panose="020B0604020202020204" pitchFamily="34" charset="0"/>
              <a:cs typeface="Arial" panose="020B0604020202020204" pitchFamily="34" charset="0"/>
            </a:endParaRPr>
          </a:p>
          <a:p>
            <a:pPr marL="0" indent="0">
              <a:buNone/>
            </a:pPr>
            <a:r>
              <a:rPr lang="en-US" sz="2400" b="1" dirty="0" smtClean="0">
                <a:latin typeface="Arial" panose="020B0604020202020204" pitchFamily="34" charset="0"/>
                <a:cs typeface="Arial" panose="020B0604020202020204" pitchFamily="34" charset="0"/>
              </a:rPr>
              <a:t>Read </a:t>
            </a:r>
            <a:r>
              <a:rPr lang="en-US" sz="2400" b="1" dirty="0">
                <a:latin typeface="Arial" panose="020B0604020202020204" pitchFamily="34" charset="0"/>
                <a:cs typeface="Arial" panose="020B0604020202020204" pitchFamily="34" charset="0"/>
              </a:rPr>
              <a:t>the shared article for reference</a:t>
            </a:r>
          </a:p>
          <a:p>
            <a:pPr marL="0" indent="0">
              <a:buNone/>
            </a:pPr>
            <a:r>
              <a:rPr lang="en-US" sz="2400" dirty="0" smtClean="0">
                <a:latin typeface="Arial" panose="020B0604020202020204" pitchFamily="34" charset="0"/>
                <a:cs typeface="Arial" panose="020B0604020202020204" pitchFamily="34" charset="0"/>
                <a:hlinkClick r:id="rId2"/>
              </a:rPr>
              <a:t>https</a:t>
            </a:r>
            <a:r>
              <a:rPr lang="en-US" sz="2400" dirty="0">
                <a:latin typeface="Arial" panose="020B0604020202020204" pitchFamily="34" charset="0"/>
                <a:cs typeface="Arial" panose="020B0604020202020204" pitchFamily="34" charset="0"/>
                <a:hlinkClick r:id="rId2"/>
              </a:rPr>
              <a:t>://www.theguardian.com/environment/2018/oct/08/global-warming-must-not-exceed-15c-warns-landmark-un-report</a:t>
            </a: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24494917"/>
      </p:ext>
    </p:extLst>
  </p:cSld>
  <p:clrMapOvr>
    <a:masterClrMapping/>
  </p:clrMapOvr>
</p:sld>
</file>

<file path=ppt/theme/theme1.xml><?xml version="1.0" encoding="utf-8"?>
<a:theme xmlns:a="http://schemas.openxmlformats.org/drawingml/2006/main" name="Facet">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1109</TotalTime>
  <Words>1864</Words>
  <Application>Microsoft Office PowerPoint</Application>
  <PresentationFormat>Widescreen</PresentationFormat>
  <Paragraphs>154</Paragraphs>
  <Slides>17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Agency FB</vt:lpstr>
      <vt:lpstr>Arial</vt:lpstr>
      <vt:lpstr>Times New Roman</vt:lpstr>
      <vt:lpstr>Trebuchet MS</vt:lpstr>
      <vt:lpstr>Wingdings 3</vt:lpstr>
      <vt:lpstr>Facet</vt:lpstr>
      <vt:lpstr>WRITING SKILLS</vt:lpstr>
      <vt:lpstr>SENTENCE AND ITS KINDS</vt:lpstr>
      <vt:lpstr>SENTENCE AND ITS KINDS</vt:lpstr>
      <vt:lpstr>Types of Sentences</vt:lpstr>
      <vt:lpstr>ACTIVITY: Identify the sentence type.</vt:lpstr>
      <vt:lpstr>COORDINATE CLAUSES</vt:lpstr>
      <vt:lpstr>SUBORDINATE CLAUSES</vt:lpstr>
      <vt:lpstr>Exercise: Identify Subordinate and Coordinate Clauses</vt:lpstr>
      <vt:lpstr>PowerPoint Presentation</vt:lpstr>
      <vt:lpstr>TYPES OF NOUN CLAUSES</vt:lpstr>
      <vt:lpstr>ACTIVITY</vt:lpstr>
      <vt:lpstr>ADJECTIVAL CLAUSES</vt:lpstr>
      <vt:lpstr>Adjectival clauses</vt:lpstr>
      <vt:lpstr>ADVERBIAL CLAUSES</vt:lpstr>
      <vt:lpstr>Adverbial clauses</vt:lpstr>
      <vt:lpstr>ACTIVITY: Identify the type of adverbial clause (time, place, manner, reason, purpose, condition, or concession) and the subordinating conjunction used.</vt:lpstr>
      <vt:lpstr>ASSIGNMENT 1(10 marks)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WRITING SKILLS</dc:title>
  <dc:creator>Admin</dc:creator>
  <cp:lastModifiedBy>Admin</cp:lastModifiedBy>
  <cp:revision>89</cp:revision>
  <dcterms:created xsi:type="dcterms:W3CDTF">2023-10-06T12:52:31Z</dcterms:created>
  <dcterms:modified xsi:type="dcterms:W3CDTF">2024-03-11T08:25:55Z</dcterms:modified>
</cp:coreProperties>
</file>