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nton" charset="1" panose="00000500000000000000"/>
      <p:regular r:id="rId16"/>
    </p:embeddedFont>
    <p:embeddedFont>
      <p:font typeface="Source Sans Pro" charset="1" panose="020B0503030403020204"/>
      <p:regular r:id="rId17"/>
    </p:embeddedFont>
    <p:embeddedFont>
      <p:font typeface="Source Sans Pro Bold" charset="1" panose="020B0703030403020204"/>
      <p:regular r:id="rId18"/>
    </p:embeddedFont>
    <p:embeddedFont>
      <p:font typeface="Source Sans Pro Italics" charset="1" panose="020B050303040309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10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13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jpe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4.jpeg" Type="http://schemas.openxmlformats.org/officeDocument/2006/relationships/image"/><Relationship Id="rId9" Target="../media/image15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1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85275" y="1520623"/>
            <a:ext cx="14917450" cy="7245754"/>
            <a:chOff x="0" y="0"/>
            <a:chExt cx="3928876" cy="190834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28876" cy="1908347"/>
            </a:xfrm>
            <a:custGeom>
              <a:avLst/>
              <a:gdLst/>
              <a:ahLst/>
              <a:cxnLst/>
              <a:rect r="r" b="b" t="t" l="l"/>
              <a:pathLst>
                <a:path h="1908347" w="3928876">
                  <a:moveTo>
                    <a:pt x="0" y="0"/>
                  </a:moveTo>
                  <a:lnTo>
                    <a:pt x="3928876" y="0"/>
                  </a:lnTo>
                  <a:lnTo>
                    <a:pt x="3928876" y="1908347"/>
                  </a:lnTo>
                  <a:lnTo>
                    <a:pt x="0" y="1908347"/>
                  </a:lnTo>
                  <a:close/>
                </a:path>
              </a:pathLst>
            </a:custGeom>
            <a:solidFill>
              <a:srgbClr val="101010">
                <a:alpha val="8470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928876" cy="19464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069545" y="1912389"/>
            <a:ext cx="365559" cy="146144"/>
          </a:xfrm>
          <a:custGeom>
            <a:avLst/>
            <a:gdLst/>
            <a:ahLst/>
            <a:cxnLst/>
            <a:rect r="r" b="b" t="t" l="l"/>
            <a:pathLst>
              <a:path h="146144" w="365559">
                <a:moveTo>
                  <a:pt x="0" y="0"/>
                </a:moveTo>
                <a:lnTo>
                  <a:pt x="365559" y="0"/>
                </a:lnTo>
                <a:lnTo>
                  <a:pt x="365559" y="146144"/>
                </a:lnTo>
                <a:lnTo>
                  <a:pt x="0" y="1461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9066" y="1912389"/>
            <a:ext cx="369389" cy="1061465"/>
          </a:xfrm>
          <a:custGeom>
            <a:avLst/>
            <a:gdLst/>
            <a:ahLst/>
            <a:cxnLst/>
            <a:rect r="r" b="b" t="t" l="l"/>
            <a:pathLst>
              <a:path h="1061465" w="369389">
                <a:moveTo>
                  <a:pt x="0" y="0"/>
                </a:moveTo>
                <a:lnTo>
                  <a:pt x="369389" y="0"/>
                </a:lnTo>
                <a:lnTo>
                  <a:pt x="369389" y="1061465"/>
                </a:lnTo>
                <a:lnTo>
                  <a:pt x="0" y="10614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157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594248" y="3379873"/>
            <a:ext cx="9099504" cy="3346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84"/>
              </a:lnSpc>
            </a:pPr>
            <a:r>
              <a:rPr lang="en-US" sz="9631" spc="144">
                <a:solidFill>
                  <a:srgbClr val="FF8C00"/>
                </a:solidFill>
                <a:latin typeface="Anton"/>
              </a:rPr>
              <a:t>THEORY OF REALTIVITY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68093" y="7733018"/>
            <a:ext cx="9951813" cy="389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4"/>
              </a:lnSpc>
            </a:pPr>
            <a:r>
              <a:rPr lang="en-US" sz="2295" spc="1317">
                <a:solidFill>
                  <a:srgbClr val="FFFFFF"/>
                </a:solidFill>
                <a:latin typeface="Source Sans Pro"/>
              </a:rPr>
              <a:t>BY ALBERT   EINSTEIN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903483" y="0"/>
            <a:ext cx="4384517" cy="10287000"/>
            <a:chOff x="0" y="0"/>
            <a:chExt cx="115477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4770" cy="2709333"/>
            </a:xfrm>
            <a:custGeom>
              <a:avLst/>
              <a:gdLst/>
              <a:ahLst/>
              <a:cxnLst/>
              <a:rect r="r" b="b" t="t" l="l"/>
              <a:pathLst>
                <a:path h="2709333" w="1154770">
                  <a:moveTo>
                    <a:pt x="0" y="0"/>
                  </a:moveTo>
                  <a:lnTo>
                    <a:pt x="1154770" y="0"/>
                  </a:lnTo>
                  <a:lnTo>
                    <a:pt x="115477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8C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154770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7224449" y="497968"/>
            <a:ext cx="517070" cy="206716"/>
          </a:xfrm>
          <a:custGeom>
            <a:avLst/>
            <a:gdLst/>
            <a:ahLst/>
            <a:cxnLst/>
            <a:rect r="r" b="b" t="t" l="l"/>
            <a:pathLst>
              <a:path h="206716" w="517070">
                <a:moveTo>
                  <a:pt x="0" y="0"/>
                </a:moveTo>
                <a:lnTo>
                  <a:pt x="517070" y="0"/>
                </a:lnTo>
                <a:lnTo>
                  <a:pt x="517070" y="206715"/>
                </a:lnTo>
                <a:lnTo>
                  <a:pt x="0" y="206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972372" y="8910367"/>
            <a:ext cx="454630" cy="1306411"/>
          </a:xfrm>
          <a:custGeom>
            <a:avLst/>
            <a:gdLst/>
            <a:ahLst/>
            <a:cxnLst/>
            <a:rect r="r" b="b" t="t" l="l"/>
            <a:pathLst>
              <a:path h="1306411" w="454630">
                <a:moveTo>
                  <a:pt x="0" y="0"/>
                </a:moveTo>
                <a:lnTo>
                  <a:pt x="454629" y="0"/>
                </a:lnTo>
                <a:lnTo>
                  <a:pt x="454629" y="1306411"/>
                </a:lnTo>
                <a:lnTo>
                  <a:pt x="0" y="1306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21571"/>
            </a:stretch>
          </a:blipFill>
        </p:spPr>
      </p:sp>
      <p:sp>
        <p:nvSpPr>
          <p:cNvPr name="AutoShape 7" id="7"/>
          <p:cNvSpPr/>
          <p:nvPr/>
        </p:nvSpPr>
        <p:spPr>
          <a:xfrm flipV="true">
            <a:off x="712676" y="2845739"/>
            <a:ext cx="0" cy="4595522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703151" y="923925"/>
            <a:ext cx="4867606" cy="903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21"/>
              </a:lnSpc>
            </a:pPr>
            <a:r>
              <a:rPr lang="en-US" sz="5301" spc="79">
                <a:solidFill>
                  <a:srgbClr val="FF8C00"/>
                </a:solidFill>
                <a:latin typeface="Anton"/>
              </a:rPr>
              <a:t>GROUP MEMBERS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-779217" y="1324160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7060751" y="6659408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570757" y="3271314"/>
            <a:ext cx="8497657" cy="3964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55"/>
              </a:lnSpc>
            </a:pPr>
            <a:r>
              <a:rPr lang="en-US" sz="2996">
                <a:solidFill>
                  <a:srgbClr val="FF8C00"/>
                </a:solidFill>
                <a:latin typeface="Source Sans Pro"/>
              </a:rPr>
              <a:t>(Postulates of Special Relativity)</a:t>
            </a:r>
          </a:p>
          <a:p>
            <a:pPr algn="just">
              <a:lnSpc>
                <a:spcPts val="4555"/>
              </a:lnSpc>
            </a:pPr>
            <a:r>
              <a:rPr lang="en-US" sz="2996">
                <a:solidFill>
                  <a:srgbClr val="FF8C00"/>
                </a:solidFill>
                <a:latin typeface="Source Sans Pro"/>
              </a:rPr>
              <a:t>(Consequences of Special Relativity)</a:t>
            </a:r>
          </a:p>
          <a:p>
            <a:pPr algn="just">
              <a:lnSpc>
                <a:spcPts val="4555"/>
              </a:lnSpc>
            </a:pPr>
            <a:r>
              <a:rPr lang="en-US" sz="2996">
                <a:solidFill>
                  <a:srgbClr val="FF8C00"/>
                </a:solidFill>
                <a:latin typeface="Source Sans Pro"/>
              </a:rPr>
              <a:t>(Mass-Energy Equivalence)</a:t>
            </a:r>
          </a:p>
          <a:p>
            <a:pPr algn="just">
              <a:lnSpc>
                <a:spcPts val="4555"/>
              </a:lnSpc>
            </a:pPr>
            <a:r>
              <a:rPr lang="en-US" sz="2996">
                <a:solidFill>
                  <a:srgbClr val="FF8C00"/>
                </a:solidFill>
                <a:latin typeface="Source Sans Pro"/>
              </a:rPr>
              <a:t>(Introduction to General Relativity)</a:t>
            </a:r>
          </a:p>
          <a:p>
            <a:pPr algn="just">
              <a:lnSpc>
                <a:spcPts val="4555"/>
              </a:lnSpc>
            </a:pPr>
            <a:r>
              <a:rPr lang="en-US" sz="2996">
                <a:solidFill>
                  <a:srgbClr val="FF8C00"/>
                </a:solidFill>
                <a:latin typeface="Source Sans Pro"/>
              </a:rPr>
              <a:t>(Geometry of Space-Time)</a:t>
            </a:r>
          </a:p>
          <a:p>
            <a:pPr algn="just">
              <a:lnSpc>
                <a:spcPts val="4555"/>
              </a:lnSpc>
            </a:pPr>
            <a:r>
              <a:rPr lang="en-US" sz="2996">
                <a:solidFill>
                  <a:srgbClr val="FF8C00"/>
                </a:solidFill>
                <a:latin typeface="Source Sans Pro"/>
              </a:rPr>
              <a:t>(Predictions and Implications of General Relativity)</a:t>
            </a:r>
          </a:p>
          <a:p>
            <a:pPr algn="just">
              <a:lnSpc>
                <a:spcPts val="4555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128846" y="2850513"/>
            <a:ext cx="3612673" cy="2131477"/>
          </a:xfrm>
          <a:custGeom>
            <a:avLst/>
            <a:gdLst/>
            <a:ahLst/>
            <a:cxnLst/>
            <a:rect r="r" b="b" t="t" l="l"/>
            <a:pathLst>
              <a:path h="2131477" w="3612673">
                <a:moveTo>
                  <a:pt x="0" y="0"/>
                </a:moveTo>
                <a:lnTo>
                  <a:pt x="3612673" y="0"/>
                </a:lnTo>
                <a:lnTo>
                  <a:pt x="3612673" y="2131476"/>
                </a:lnTo>
                <a:lnTo>
                  <a:pt x="0" y="21314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99686" y="3247421"/>
            <a:ext cx="4002129" cy="3411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377" indent="-356188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Source Sans Pro"/>
              </a:rPr>
              <a:t>Ali Hassan </a:t>
            </a:r>
          </a:p>
          <a:p>
            <a:pPr algn="just" marL="712377" indent="-356188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Source Sans Pro"/>
              </a:rPr>
              <a:t>Affan Ashraf</a:t>
            </a:r>
          </a:p>
          <a:p>
            <a:pPr algn="just" marL="712377" indent="-356188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Source Sans Pro"/>
              </a:rPr>
              <a:t>Asif Husain</a:t>
            </a:r>
          </a:p>
          <a:p>
            <a:pPr algn="just" marL="712377" indent="-356188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Source Sans Pro"/>
              </a:rPr>
              <a:t>Ali Ahmed</a:t>
            </a:r>
          </a:p>
          <a:p>
            <a:pPr algn="just" marL="712377" indent="-356188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Source Sans Pro"/>
              </a:rPr>
              <a:t>Sohail Aslam</a:t>
            </a:r>
          </a:p>
          <a:p>
            <a:pPr algn="just" marL="712377" indent="-356188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Source Sans Pro"/>
              </a:rPr>
              <a:t>Roshan Mehmood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24449" y="497968"/>
            <a:ext cx="517070" cy="206716"/>
          </a:xfrm>
          <a:custGeom>
            <a:avLst/>
            <a:gdLst/>
            <a:ahLst/>
            <a:cxnLst/>
            <a:rect r="r" b="b" t="t" l="l"/>
            <a:pathLst>
              <a:path h="206716" w="517070">
                <a:moveTo>
                  <a:pt x="0" y="0"/>
                </a:moveTo>
                <a:lnTo>
                  <a:pt x="517070" y="0"/>
                </a:lnTo>
                <a:lnTo>
                  <a:pt x="517070" y="206715"/>
                </a:lnTo>
                <a:lnTo>
                  <a:pt x="0" y="206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860999" y="8910367"/>
            <a:ext cx="454630" cy="1306411"/>
          </a:xfrm>
          <a:custGeom>
            <a:avLst/>
            <a:gdLst/>
            <a:ahLst/>
            <a:cxnLst/>
            <a:rect r="r" b="b" t="t" l="l"/>
            <a:pathLst>
              <a:path h="1306411" w="454630">
                <a:moveTo>
                  <a:pt x="0" y="0"/>
                </a:moveTo>
                <a:lnTo>
                  <a:pt x="454629" y="0"/>
                </a:lnTo>
                <a:lnTo>
                  <a:pt x="454629" y="1306411"/>
                </a:lnTo>
                <a:lnTo>
                  <a:pt x="0" y="1306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21571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4635764"/>
            <a:ext cx="7745397" cy="3884665"/>
            <a:chOff x="0" y="0"/>
            <a:chExt cx="10327196" cy="5179554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6"/>
            <a:srcRect l="0" t="5418" r="0" b="5418"/>
            <a:stretch>
              <a:fillRect/>
            </a:stretch>
          </p:blipFill>
          <p:spPr>
            <a:xfrm flipH="false" flipV="false">
              <a:off x="0" y="0"/>
              <a:ext cx="10327196" cy="5179554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-875837" y="2991765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flipV="true">
            <a:off x="8093092" y="5143500"/>
            <a:ext cx="0" cy="2578446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8298370" y="4635764"/>
            <a:ext cx="8328050" cy="4101137"/>
            <a:chOff x="0" y="0"/>
            <a:chExt cx="2193396" cy="10801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93396" cy="1080135"/>
            </a:xfrm>
            <a:custGeom>
              <a:avLst/>
              <a:gdLst/>
              <a:ahLst/>
              <a:cxnLst/>
              <a:rect r="r" b="b" t="t" l="l"/>
              <a:pathLst>
                <a:path h="1080135" w="2193396">
                  <a:moveTo>
                    <a:pt x="0" y="0"/>
                  </a:moveTo>
                  <a:lnTo>
                    <a:pt x="2193396" y="0"/>
                  </a:lnTo>
                  <a:lnTo>
                    <a:pt x="2193396" y="1080135"/>
                  </a:lnTo>
                  <a:lnTo>
                    <a:pt x="0" y="1080135"/>
                  </a:lnTo>
                  <a:close/>
                </a:path>
              </a:pathLst>
            </a:custGeom>
            <a:solidFill>
              <a:srgbClr val="FF8C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2193396" cy="11087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0800000">
            <a:off x="17060751" y="6255380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78661" y="1405864"/>
            <a:ext cx="8299897" cy="745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39"/>
              </a:lnSpc>
            </a:pPr>
            <a:r>
              <a:rPr lang="en-US" sz="2599" u="sng">
                <a:solidFill>
                  <a:srgbClr val="FF8C00"/>
                </a:solidFill>
                <a:latin typeface="Source Sans Pro Bold"/>
              </a:rPr>
              <a:t> Principle of Relativity</a:t>
            </a:r>
          </a:p>
          <a:p>
            <a:pPr algn="just">
              <a:lnSpc>
                <a:spcPts val="237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8445517" y="4925248"/>
            <a:ext cx="4581619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0"/>
              </a:lnSpc>
            </a:pPr>
            <a:r>
              <a:rPr lang="en-US" sz="2264" spc="33" u="sng">
                <a:solidFill>
                  <a:srgbClr val="FFFFFF"/>
                </a:solidFill>
                <a:latin typeface="Anton"/>
              </a:rPr>
              <a:t>CONSTANCY OF THE SPEED OF LIGHT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74353" y="2008480"/>
            <a:ext cx="5774424" cy="3074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13" indent="-302256" lvl="1">
              <a:lnSpc>
                <a:spcPts val="484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Source Sans Pro"/>
              </a:rPr>
              <a:t>Uniform Motion</a:t>
            </a:r>
          </a:p>
          <a:p>
            <a:pPr algn="just" marL="604513" indent="-302256" lvl="1">
              <a:lnSpc>
                <a:spcPts val="484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Source Sans Pro"/>
              </a:rPr>
              <a:t>Universality of Physical Laws</a:t>
            </a:r>
          </a:p>
          <a:p>
            <a:pPr algn="just" marL="604513" indent="-302256" lvl="1">
              <a:lnSpc>
                <a:spcPts val="484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Source Sans Pro"/>
              </a:rPr>
              <a:t>Galilean Relativity Extension</a:t>
            </a:r>
          </a:p>
          <a:p>
            <a:pPr algn="just" marL="604513" indent="-302256" lvl="1">
              <a:lnSpc>
                <a:spcPts val="484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Source Sans Pro"/>
              </a:rPr>
              <a:t>Non-Preference of Frames</a:t>
            </a:r>
          </a:p>
          <a:p>
            <a:pPr algn="just">
              <a:lnSpc>
                <a:spcPts val="553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8741851" y="5445757"/>
            <a:ext cx="6692315" cy="3074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13" indent="-302256" lvl="1">
              <a:lnSpc>
                <a:spcPts val="484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Source Sans Pro"/>
              </a:rPr>
              <a:t>Invariance</a:t>
            </a:r>
          </a:p>
          <a:p>
            <a:pPr algn="just" marL="604513" indent="-302256" lvl="1">
              <a:lnSpc>
                <a:spcPts val="484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Source Sans Pro"/>
              </a:rPr>
              <a:t>Independent of Source</a:t>
            </a:r>
          </a:p>
          <a:p>
            <a:pPr algn="just" marL="604513" indent="-302256" lvl="1">
              <a:lnSpc>
                <a:spcPts val="484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Source Sans Pro"/>
              </a:rPr>
              <a:t>Contradiction with Classical Physics</a:t>
            </a:r>
          </a:p>
          <a:p>
            <a:pPr algn="just" marL="604513" indent="-302256" lvl="1">
              <a:lnSpc>
                <a:spcPts val="4843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Source Sans Pro"/>
              </a:rPr>
              <a:t>Invariance</a:t>
            </a:r>
          </a:p>
          <a:p>
            <a:pPr algn="just">
              <a:lnSpc>
                <a:spcPts val="5535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393193"/>
            <a:ext cx="18288000" cy="183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1"/>
              </a:lnSpc>
            </a:pPr>
            <a:r>
              <a:rPr lang="en-US" sz="5301" spc="79">
                <a:solidFill>
                  <a:srgbClr val="FF8C00"/>
                </a:solidFill>
                <a:latin typeface="Anton"/>
              </a:rPr>
              <a:t>POSTULATES OF SPECIAL RELATIVITY</a:t>
            </a:r>
          </a:p>
          <a:p>
            <a:pPr algn="r">
              <a:lnSpc>
                <a:spcPts val="7421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24449" y="497968"/>
            <a:ext cx="517070" cy="206716"/>
          </a:xfrm>
          <a:custGeom>
            <a:avLst/>
            <a:gdLst/>
            <a:ahLst/>
            <a:cxnLst/>
            <a:rect r="r" b="b" t="t" l="l"/>
            <a:pathLst>
              <a:path h="206716" w="517070">
                <a:moveTo>
                  <a:pt x="0" y="0"/>
                </a:moveTo>
                <a:lnTo>
                  <a:pt x="517070" y="0"/>
                </a:lnTo>
                <a:lnTo>
                  <a:pt x="517070" y="206715"/>
                </a:lnTo>
                <a:lnTo>
                  <a:pt x="0" y="206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860999" y="8910367"/>
            <a:ext cx="454630" cy="1306411"/>
          </a:xfrm>
          <a:custGeom>
            <a:avLst/>
            <a:gdLst/>
            <a:ahLst/>
            <a:cxnLst/>
            <a:rect r="r" b="b" t="t" l="l"/>
            <a:pathLst>
              <a:path h="1306411" w="454630">
                <a:moveTo>
                  <a:pt x="0" y="0"/>
                </a:moveTo>
                <a:lnTo>
                  <a:pt x="454629" y="0"/>
                </a:lnTo>
                <a:lnTo>
                  <a:pt x="454629" y="1306411"/>
                </a:lnTo>
                <a:lnTo>
                  <a:pt x="0" y="1306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21571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940968" y="1426730"/>
            <a:ext cx="16347032" cy="7433540"/>
            <a:chOff x="0" y="0"/>
            <a:chExt cx="4305391" cy="195780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05391" cy="1957805"/>
            </a:xfrm>
            <a:custGeom>
              <a:avLst/>
              <a:gdLst/>
              <a:ahLst/>
              <a:cxnLst/>
              <a:rect r="r" b="b" t="t" l="l"/>
              <a:pathLst>
                <a:path h="1957805" w="4305391">
                  <a:moveTo>
                    <a:pt x="0" y="0"/>
                  </a:moveTo>
                  <a:lnTo>
                    <a:pt x="4305391" y="0"/>
                  </a:lnTo>
                  <a:lnTo>
                    <a:pt x="4305391" y="1957805"/>
                  </a:lnTo>
                  <a:lnTo>
                    <a:pt x="0" y="1957805"/>
                  </a:lnTo>
                  <a:close/>
                </a:path>
              </a:pathLst>
            </a:custGeom>
            <a:solidFill>
              <a:srgbClr val="FF8C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305391" cy="19863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528802" y="1953668"/>
            <a:ext cx="3203540" cy="1374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88"/>
              </a:lnSpc>
            </a:pPr>
            <a:r>
              <a:rPr lang="en-US" sz="3992" spc="59">
                <a:solidFill>
                  <a:srgbClr val="101010"/>
                </a:solidFill>
                <a:latin typeface="Anton"/>
              </a:rPr>
              <a:t>TIME DILATION</a:t>
            </a:r>
          </a:p>
          <a:p>
            <a:pPr algn="l">
              <a:lnSpc>
                <a:spcPts val="5588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779217" y="6939359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0" y="1929911"/>
            <a:ext cx="3881935" cy="6427178"/>
            <a:chOff x="0" y="0"/>
            <a:chExt cx="5175914" cy="8569570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8"/>
            <a:srcRect l="19800" t="0" r="19800" b="0"/>
            <a:stretch>
              <a:fillRect/>
            </a:stretch>
          </p:blipFill>
          <p:spPr>
            <a:xfrm flipH="false" flipV="false">
              <a:off x="0" y="0"/>
              <a:ext cx="5175914" cy="8569570"/>
            </a:xfrm>
            <a:prstGeom prst="rect">
              <a:avLst/>
            </a:prstGeom>
          </p:spPr>
        </p:pic>
      </p:grpSp>
      <p:sp>
        <p:nvSpPr>
          <p:cNvPr name="AutoShape 11" id="11"/>
          <p:cNvSpPr/>
          <p:nvPr/>
        </p:nvSpPr>
        <p:spPr>
          <a:xfrm flipV="true">
            <a:off x="8388734" y="2740408"/>
            <a:ext cx="0" cy="4595522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0" y="393193"/>
            <a:ext cx="18288000" cy="183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1"/>
              </a:lnSpc>
            </a:pPr>
            <a:r>
              <a:rPr lang="en-US" sz="5301" spc="79">
                <a:solidFill>
                  <a:srgbClr val="FF8C00"/>
                </a:solidFill>
                <a:latin typeface="Anton"/>
              </a:rPr>
              <a:t>CONSEQUENCES OF SPECIAL RELATIVITY</a:t>
            </a:r>
          </a:p>
          <a:p>
            <a:pPr algn="r">
              <a:lnSpc>
                <a:spcPts val="7421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4150119" y="3344876"/>
            <a:ext cx="375055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RELATIVE MOTION EFFECT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255296" y="4716338"/>
            <a:ext cx="375055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EXPERIMENTAL EVIDENCE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255296" y="6306638"/>
            <a:ext cx="375055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TWIN PARADOX</a:t>
            </a:r>
          </a:p>
        </p:txBody>
      </p:sp>
      <p:sp>
        <p:nvSpPr>
          <p:cNvPr name="AutoShape 16" id="16"/>
          <p:cNvSpPr/>
          <p:nvPr/>
        </p:nvSpPr>
        <p:spPr>
          <a:xfrm flipV="true">
            <a:off x="12985660" y="2845739"/>
            <a:ext cx="0" cy="4595522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7" id="17"/>
          <p:cNvSpPr txBox="true"/>
          <p:nvPr/>
        </p:nvSpPr>
        <p:spPr>
          <a:xfrm rot="0">
            <a:off x="8829620" y="1598541"/>
            <a:ext cx="3632165" cy="1374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8"/>
              </a:lnSpc>
            </a:pPr>
            <a:r>
              <a:rPr lang="en-US" sz="3992" spc="59">
                <a:solidFill>
                  <a:srgbClr val="101010"/>
                </a:solidFill>
                <a:latin typeface="Anton"/>
              </a:rPr>
              <a:t>LENGTH CONTRACTION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388734" y="3281019"/>
            <a:ext cx="375055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DIRECTION OF MOTION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556114" y="4716338"/>
            <a:ext cx="375055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EXPERIMENTAL EVIDENCE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615715" y="6306638"/>
            <a:ext cx="3750553" cy="79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OBSERVABLE ONLY AT HIGH SPEEDS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985660" y="1853711"/>
            <a:ext cx="6126298" cy="646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8"/>
              </a:lnSpc>
            </a:pPr>
            <a:r>
              <a:rPr lang="en-US" sz="3792" spc="56">
                <a:solidFill>
                  <a:srgbClr val="101010"/>
                </a:solidFill>
                <a:latin typeface="Anton"/>
              </a:rPr>
              <a:t>RELATIVITY OF SIMULTANEITY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508747" y="3344876"/>
            <a:ext cx="477925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FRAME-DEPENDENT SIMULTANEITY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661935" y="4716338"/>
            <a:ext cx="375055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THOUGHT EXPERIMENTS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935175" y="6891734"/>
            <a:ext cx="3926396" cy="79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IMPLICATIONS FOR SYNCHRONIZATION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732432" y="5804036"/>
            <a:ext cx="375055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FFFF"/>
                </a:solidFill>
                <a:latin typeface="Anton"/>
              </a:rPr>
              <a:t>FUNDAMENTAL CHANGE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003091" y="1999412"/>
            <a:ext cx="6397797" cy="8056785"/>
            <a:chOff x="0" y="0"/>
            <a:chExt cx="8530396" cy="1074238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3546" t="0" r="23546" b="0"/>
            <a:stretch>
              <a:fillRect/>
            </a:stretch>
          </p:blipFill>
          <p:spPr>
            <a:xfrm flipH="false" flipV="false">
              <a:off x="0" y="0"/>
              <a:ext cx="8530396" cy="10742380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0" y="393193"/>
            <a:ext cx="18288000" cy="183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1"/>
              </a:lnSpc>
            </a:pPr>
            <a:r>
              <a:rPr lang="en-US" sz="5301" spc="79">
                <a:solidFill>
                  <a:srgbClr val="FF8C00"/>
                </a:solidFill>
                <a:latin typeface="Anton"/>
              </a:rPr>
              <a:t>MASS-ENERGY EQUIVALENCE</a:t>
            </a:r>
          </a:p>
          <a:p>
            <a:pPr algn="r">
              <a:lnSpc>
                <a:spcPts val="7421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7224449" y="497968"/>
            <a:ext cx="517070" cy="206716"/>
          </a:xfrm>
          <a:custGeom>
            <a:avLst/>
            <a:gdLst/>
            <a:ahLst/>
            <a:cxnLst/>
            <a:rect r="r" b="b" t="t" l="l"/>
            <a:pathLst>
              <a:path h="206716" w="517070">
                <a:moveTo>
                  <a:pt x="0" y="0"/>
                </a:moveTo>
                <a:lnTo>
                  <a:pt x="517070" y="0"/>
                </a:lnTo>
                <a:lnTo>
                  <a:pt x="517070" y="206715"/>
                </a:lnTo>
                <a:lnTo>
                  <a:pt x="0" y="2067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972372" y="8910367"/>
            <a:ext cx="454630" cy="1306411"/>
          </a:xfrm>
          <a:custGeom>
            <a:avLst/>
            <a:gdLst/>
            <a:ahLst/>
            <a:cxnLst/>
            <a:rect r="r" b="b" t="t" l="l"/>
            <a:pathLst>
              <a:path h="1306411" w="454630">
                <a:moveTo>
                  <a:pt x="0" y="0"/>
                </a:moveTo>
                <a:lnTo>
                  <a:pt x="454629" y="0"/>
                </a:lnTo>
                <a:lnTo>
                  <a:pt x="454629" y="1306411"/>
                </a:lnTo>
                <a:lnTo>
                  <a:pt x="0" y="13064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157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648164" y="7869976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22116" y="3167815"/>
            <a:ext cx="7421884" cy="4926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3741" indent="-306871" lvl="1">
              <a:lnSpc>
                <a:spcPts val="6623"/>
              </a:lnSpc>
              <a:buFont typeface="Arial"/>
              <a:buChar char="•"/>
            </a:pPr>
            <a:r>
              <a:rPr lang="en-US" sz="2842" spc="42">
                <a:solidFill>
                  <a:srgbClr val="FFFFFF"/>
                </a:solidFill>
                <a:latin typeface="Anton"/>
              </a:rPr>
              <a:t>MASS-ENERGY EQUIVALENCE</a:t>
            </a:r>
          </a:p>
          <a:p>
            <a:pPr algn="l" marL="613741" indent="-306871" lvl="1">
              <a:lnSpc>
                <a:spcPts val="6623"/>
              </a:lnSpc>
              <a:buFont typeface="Arial"/>
              <a:buChar char="•"/>
            </a:pPr>
            <a:r>
              <a:rPr lang="en-US" sz="2842" spc="42">
                <a:solidFill>
                  <a:srgbClr val="FFFFFF"/>
                </a:solidFill>
                <a:latin typeface="Anton Semi-Bold"/>
              </a:rPr>
              <a:t>ENERGY FROM MASS</a:t>
            </a:r>
          </a:p>
          <a:p>
            <a:pPr algn="l" marL="613741" indent="-306871" lvl="1">
              <a:lnSpc>
                <a:spcPts val="6623"/>
              </a:lnSpc>
              <a:buFont typeface="Arial"/>
              <a:buChar char="•"/>
            </a:pPr>
            <a:r>
              <a:rPr lang="en-US" sz="2842" spc="42">
                <a:solidFill>
                  <a:srgbClr val="FFFFFF"/>
                </a:solidFill>
                <a:latin typeface="Anton Semi-Bold"/>
              </a:rPr>
              <a:t>MASS-ENERGY DUALITY</a:t>
            </a:r>
          </a:p>
          <a:p>
            <a:pPr algn="l" marL="613741" indent="-306871" lvl="1">
              <a:lnSpc>
                <a:spcPts val="6623"/>
              </a:lnSpc>
              <a:buFont typeface="Arial"/>
              <a:buChar char="•"/>
            </a:pPr>
            <a:r>
              <a:rPr lang="en-US" sz="2842" spc="42">
                <a:solidFill>
                  <a:srgbClr val="FFFFFF"/>
                </a:solidFill>
                <a:latin typeface="Anton Semi-Bold"/>
              </a:rPr>
              <a:t>BINDING ENERGY</a:t>
            </a:r>
          </a:p>
          <a:p>
            <a:pPr algn="l" marL="613741" indent="-306871" lvl="1">
              <a:lnSpc>
                <a:spcPts val="6623"/>
              </a:lnSpc>
              <a:buFont typeface="Arial"/>
              <a:buChar char="•"/>
            </a:pPr>
            <a:r>
              <a:rPr lang="en-US" sz="2842" spc="42">
                <a:solidFill>
                  <a:srgbClr val="FFFFFF"/>
                </a:solidFill>
                <a:latin typeface="Anton Semi-Bold"/>
              </a:rPr>
              <a:t>CONSERVATION OF ENERGY AND MASS</a:t>
            </a:r>
          </a:p>
          <a:p>
            <a:pPr algn="l" marL="613741" indent="-306871" lvl="1">
              <a:lnSpc>
                <a:spcPts val="6623"/>
              </a:lnSpc>
              <a:buFont typeface="Arial"/>
              <a:buChar char="•"/>
            </a:pPr>
            <a:r>
              <a:rPr lang="en-US" sz="2842" spc="42">
                <a:solidFill>
                  <a:srgbClr val="FFFFFF"/>
                </a:solidFill>
                <a:latin typeface="Anton Semi-Bold"/>
              </a:rPr>
              <a:t>MASS DEFECT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0" y="1620552"/>
            <a:ext cx="16648164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-1227249" y="1107061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rot="-5400000">
            <a:off x="15512956" y="7525777"/>
            <a:ext cx="225136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24449" y="497968"/>
            <a:ext cx="517070" cy="206716"/>
          </a:xfrm>
          <a:custGeom>
            <a:avLst/>
            <a:gdLst/>
            <a:ahLst/>
            <a:cxnLst/>
            <a:rect r="r" b="b" t="t" l="l"/>
            <a:pathLst>
              <a:path h="206716" w="517070">
                <a:moveTo>
                  <a:pt x="0" y="0"/>
                </a:moveTo>
                <a:lnTo>
                  <a:pt x="517070" y="0"/>
                </a:lnTo>
                <a:lnTo>
                  <a:pt x="517070" y="206715"/>
                </a:lnTo>
                <a:lnTo>
                  <a:pt x="0" y="206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972372" y="8910367"/>
            <a:ext cx="454630" cy="1306411"/>
          </a:xfrm>
          <a:custGeom>
            <a:avLst/>
            <a:gdLst/>
            <a:ahLst/>
            <a:cxnLst/>
            <a:rect r="r" b="b" t="t" l="l"/>
            <a:pathLst>
              <a:path h="1306411" w="454630">
                <a:moveTo>
                  <a:pt x="0" y="0"/>
                </a:moveTo>
                <a:lnTo>
                  <a:pt x="454629" y="0"/>
                </a:lnTo>
                <a:lnTo>
                  <a:pt x="454629" y="1306411"/>
                </a:lnTo>
                <a:lnTo>
                  <a:pt x="0" y="1306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2157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523317" y="5712558"/>
            <a:ext cx="4148034" cy="79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8C00"/>
                </a:solidFill>
                <a:latin typeface="Anton"/>
              </a:rPr>
              <a:t>PRINCIPLE OF EQUIVALENCE</a:t>
            </a:r>
          </a:p>
          <a:p>
            <a:pPr algn="l">
              <a:lnSpc>
                <a:spcPts val="317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090357" y="5712558"/>
            <a:ext cx="454670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8C00"/>
                </a:solidFill>
                <a:latin typeface="Anton"/>
              </a:rPr>
              <a:t>EXPERIMENTS AND OBSERVATIONS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173669" y="5712558"/>
            <a:ext cx="4050780" cy="79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8C00"/>
                </a:solidFill>
                <a:latin typeface="Anton"/>
              </a:rPr>
              <a:t>IMPLICATIONS FOR FREE-FALL</a:t>
            </a:r>
          </a:p>
          <a:p>
            <a:pPr algn="l">
              <a:lnSpc>
                <a:spcPts val="317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863390"/>
            <a:ext cx="7700339" cy="3143869"/>
            <a:chOff x="0" y="0"/>
            <a:chExt cx="2028073" cy="8280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28073" cy="828015"/>
            </a:xfrm>
            <a:custGeom>
              <a:avLst/>
              <a:gdLst/>
              <a:ahLst/>
              <a:cxnLst/>
              <a:rect r="r" b="b" t="t" l="l"/>
              <a:pathLst>
                <a:path h="828015" w="2028073">
                  <a:moveTo>
                    <a:pt x="0" y="0"/>
                  </a:moveTo>
                  <a:lnTo>
                    <a:pt x="2028073" y="0"/>
                  </a:lnTo>
                  <a:lnTo>
                    <a:pt x="2028073" y="828015"/>
                  </a:lnTo>
                  <a:lnTo>
                    <a:pt x="0" y="828015"/>
                  </a:lnTo>
                  <a:close/>
                </a:path>
              </a:pathLst>
            </a:custGeom>
            <a:solidFill>
              <a:srgbClr val="FF8C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2028073" cy="8565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700339" y="1863390"/>
            <a:ext cx="10587661" cy="3143869"/>
            <a:chOff x="0" y="0"/>
            <a:chExt cx="14116881" cy="4191825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0" t="26756" r="0" b="26756"/>
            <a:stretch>
              <a:fillRect/>
            </a:stretch>
          </p:blipFill>
          <p:spPr>
            <a:xfrm flipH="false" flipV="false">
              <a:off x="0" y="0"/>
              <a:ext cx="14116881" cy="4191825"/>
            </a:xfrm>
            <a:prstGeom prst="rect">
              <a:avLst/>
            </a:prstGeom>
          </p:spPr>
        </p:pic>
      </p:grpSp>
      <p:sp>
        <p:nvSpPr>
          <p:cNvPr name="AutoShape 12" id="12"/>
          <p:cNvSpPr/>
          <p:nvPr/>
        </p:nvSpPr>
        <p:spPr>
          <a:xfrm rot="-5400000">
            <a:off x="949363" y="6793984"/>
            <a:ext cx="264000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-1354770" y="5494435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0" y="393193"/>
            <a:ext cx="18288000" cy="183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1"/>
              </a:lnSpc>
            </a:pPr>
            <a:r>
              <a:rPr lang="en-US" sz="5301" spc="79">
                <a:solidFill>
                  <a:srgbClr val="FF8C00"/>
                </a:solidFill>
                <a:latin typeface="Anton"/>
              </a:rPr>
              <a:t>PRINCIPLE OF EQUIVALENCE</a:t>
            </a:r>
          </a:p>
          <a:p>
            <a:pPr algn="r">
              <a:lnSpc>
                <a:spcPts val="7421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523317" y="7457134"/>
            <a:ext cx="4148034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8C00"/>
                </a:solidFill>
                <a:latin typeface="Anton"/>
              </a:rPr>
              <a:t>LOCAL INERTIAL FRAMES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90357" y="7457134"/>
            <a:ext cx="454670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8C00"/>
                </a:solidFill>
                <a:latin typeface="Anton"/>
              </a:rPr>
              <a:t>CURVED SPACE-TIME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208520" y="7457134"/>
            <a:ext cx="4050780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8C00"/>
                </a:solidFill>
                <a:latin typeface="Anton"/>
              </a:rPr>
              <a:t>GRAVITATIONAL TIME DILATION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90357" y="8868150"/>
            <a:ext cx="4546703" cy="39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962" indent="-244481" lvl="1">
              <a:lnSpc>
                <a:spcPts val="3170"/>
              </a:lnSpc>
              <a:buFont typeface="Arial"/>
              <a:buChar char="•"/>
            </a:pPr>
            <a:r>
              <a:rPr lang="en-US" sz="2264" spc="33">
                <a:solidFill>
                  <a:srgbClr val="FF8C00"/>
                </a:solidFill>
                <a:latin typeface="Anton"/>
              </a:rPr>
              <a:t>EINSTEIN'S FIELD EQUATIONS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24449" y="497968"/>
            <a:ext cx="517070" cy="206716"/>
          </a:xfrm>
          <a:custGeom>
            <a:avLst/>
            <a:gdLst/>
            <a:ahLst/>
            <a:cxnLst/>
            <a:rect r="r" b="b" t="t" l="l"/>
            <a:pathLst>
              <a:path h="206716" w="517070">
                <a:moveTo>
                  <a:pt x="0" y="0"/>
                </a:moveTo>
                <a:lnTo>
                  <a:pt x="517070" y="0"/>
                </a:lnTo>
                <a:lnTo>
                  <a:pt x="517070" y="206715"/>
                </a:lnTo>
                <a:lnTo>
                  <a:pt x="0" y="206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972372" y="8910367"/>
            <a:ext cx="454630" cy="1306411"/>
          </a:xfrm>
          <a:custGeom>
            <a:avLst/>
            <a:gdLst/>
            <a:ahLst/>
            <a:cxnLst/>
            <a:rect r="r" b="b" t="t" l="l"/>
            <a:pathLst>
              <a:path h="1306411" w="454630">
                <a:moveTo>
                  <a:pt x="0" y="0"/>
                </a:moveTo>
                <a:lnTo>
                  <a:pt x="454629" y="0"/>
                </a:lnTo>
                <a:lnTo>
                  <a:pt x="454629" y="1306411"/>
                </a:lnTo>
                <a:lnTo>
                  <a:pt x="0" y="1306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2157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7060751" y="7415346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803647" y="1549425"/>
            <a:ext cx="5484353" cy="7188149"/>
            <a:chOff x="0" y="0"/>
            <a:chExt cx="1444439" cy="18931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44439" cy="1893175"/>
            </a:xfrm>
            <a:custGeom>
              <a:avLst/>
              <a:gdLst/>
              <a:ahLst/>
              <a:cxnLst/>
              <a:rect r="r" b="b" t="t" l="l"/>
              <a:pathLst>
                <a:path h="1893175" w="1444439">
                  <a:moveTo>
                    <a:pt x="0" y="0"/>
                  </a:moveTo>
                  <a:lnTo>
                    <a:pt x="1444439" y="0"/>
                  </a:lnTo>
                  <a:lnTo>
                    <a:pt x="1444439" y="1893175"/>
                  </a:lnTo>
                  <a:lnTo>
                    <a:pt x="0" y="1893175"/>
                  </a:lnTo>
                  <a:close/>
                </a:path>
              </a:pathLst>
            </a:custGeom>
            <a:solidFill>
              <a:srgbClr val="FF8C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444439" cy="19217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820928" y="1845122"/>
            <a:ext cx="2920591" cy="2061513"/>
            <a:chOff x="0" y="0"/>
            <a:chExt cx="3894122" cy="2748683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8"/>
            <a:srcRect l="8826" t="0" r="8826" b="0"/>
            <a:stretch>
              <a:fillRect/>
            </a:stretch>
          </p:blipFill>
          <p:spPr>
            <a:xfrm flipH="false" flipV="false">
              <a:off x="0" y="0"/>
              <a:ext cx="3894122" cy="2748683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12262543" y="4559934"/>
            <a:ext cx="2920591" cy="2061513"/>
            <a:chOff x="0" y="0"/>
            <a:chExt cx="3894122" cy="2748683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9"/>
            <a:srcRect l="2893" t="0" r="2893" b="0"/>
            <a:stretch>
              <a:fillRect/>
            </a:stretch>
          </p:blipFill>
          <p:spPr>
            <a:xfrm flipH="false" flipV="false">
              <a:off x="0" y="0"/>
              <a:ext cx="3894122" cy="2748683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10197578" y="7274745"/>
            <a:ext cx="2920591" cy="2061513"/>
            <a:chOff x="0" y="0"/>
            <a:chExt cx="3894122" cy="2748683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10"/>
            <a:srcRect l="2982" t="0" r="2982" b="0"/>
            <a:stretch>
              <a:fillRect/>
            </a:stretch>
          </p:blipFill>
          <p:spPr>
            <a:xfrm flipH="false" flipV="false">
              <a:off x="0" y="0"/>
              <a:ext cx="3894122" cy="2748683"/>
            </a:xfrm>
            <a:prstGeom prst="rect">
              <a:avLst/>
            </a:prstGeom>
          </p:spPr>
        </p:pic>
      </p:grpSp>
      <p:sp>
        <p:nvSpPr>
          <p:cNvPr name="AutoShape 14" id="14"/>
          <p:cNvSpPr/>
          <p:nvPr/>
        </p:nvSpPr>
        <p:spPr>
          <a:xfrm rot="-5400000">
            <a:off x="9991321" y="5204497"/>
            <a:ext cx="6737799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rot="0">
            <a:off x="6027295" y="7112450"/>
            <a:ext cx="4170283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-779217" y="1324160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52892" y="2163540"/>
            <a:ext cx="8533226" cy="57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2819" indent="-366410" lvl="1">
              <a:lnSpc>
                <a:spcPts val="4751"/>
              </a:lnSpc>
              <a:buFont typeface="Arial"/>
              <a:buChar char="•"/>
            </a:pPr>
            <a:r>
              <a:rPr lang="en-US" sz="3394" spc="50">
                <a:solidFill>
                  <a:srgbClr val="FFFFFF"/>
                </a:solidFill>
                <a:latin typeface="Anton"/>
              </a:rPr>
              <a:t>CURVATURE OF SPACE-TIME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0" y="393193"/>
            <a:ext cx="18288000" cy="183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1"/>
              </a:lnSpc>
            </a:pPr>
            <a:r>
              <a:rPr lang="en-US" sz="5301" spc="79">
                <a:solidFill>
                  <a:srgbClr val="FF8C00"/>
                </a:solidFill>
                <a:latin typeface="Anton"/>
              </a:rPr>
              <a:t>GEOMETRY OF SPACE-TIME</a:t>
            </a:r>
          </a:p>
          <a:p>
            <a:pPr algn="r">
              <a:lnSpc>
                <a:spcPts val="7421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852892" y="3154386"/>
            <a:ext cx="8533226" cy="57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2819" indent="-366410" lvl="1">
              <a:lnSpc>
                <a:spcPts val="4751"/>
              </a:lnSpc>
              <a:buFont typeface="Arial"/>
              <a:buChar char="•"/>
            </a:pPr>
            <a:r>
              <a:rPr lang="en-US" sz="3394" spc="50">
                <a:solidFill>
                  <a:srgbClr val="FFFFFF"/>
                </a:solidFill>
                <a:latin typeface="Anton"/>
              </a:rPr>
              <a:t>EINSTEIN'S FIELD EQUATIONS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52892" y="4221664"/>
            <a:ext cx="8533226" cy="57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2819" indent="-366410" lvl="1">
              <a:lnSpc>
                <a:spcPts val="4751"/>
              </a:lnSpc>
              <a:buFont typeface="Arial"/>
              <a:buChar char="•"/>
            </a:pPr>
            <a:r>
              <a:rPr lang="en-US" sz="3394" spc="50">
                <a:solidFill>
                  <a:srgbClr val="FFFFFF"/>
                </a:solidFill>
                <a:latin typeface="Anton"/>
              </a:rPr>
              <a:t>GEODESICS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52892" y="5160476"/>
            <a:ext cx="8533226" cy="57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2819" indent="-366410" lvl="1">
              <a:lnSpc>
                <a:spcPts val="4751"/>
              </a:lnSpc>
              <a:buFont typeface="Arial"/>
              <a:buChar char="•"/>
            </a:pPr>
            <a:r>
              <a:rPr lang="en-US" sz="3394" spc="50">
                <a:solidFill>
                  <a:srgbClr val="FFFFFF"/>
                </a:solidFill>
                <a:latin typeface="Anton"/>
              </a:rPr>
              <a:t>EXPERIMENTAL CONFIRMATIONS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52892" y="6099288"/>
            <a:ext cx="8533226" cy="57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2819" indent="-366410" lvl="1">
              <a:lnSpc>
                <a:spcPts val="4751"/>
              </a:lnSpc>
              <a:buFont typeface="Arial"/>
              <a:buChar char="•"/>
            </a:pPr>
            <a:r>
              <a:rPr lang="en-US" sz="3394" spc="50">
                <a:solidFill>
                  <a:srgbClr val="FFFFFF"/>
                </a:solidFill>
                <a:latin typeface="Anton"/>
              </a:rPr>
              <a:t>BLACK HOLES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852892" y="7038100"/>
            <a:ext cx="8533226" cy="57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2819" indent="-366410" lvl="1">
              <a:lnSpc>
                <a:spcPts val="4751"/>
              </a:lnSpc>
              <a:buFont typeface="Arial"/>
              <a:buChar char="•"/>
            </a:pPr>
            <a:r>
              <a:rPr lang="en-US" sz="3394" spc="50">
                <a:solidFill>
                  <a:srgbClr val="FFFFFF"/>
                </a:solidFill>
                <a:latin typeface="Anton"/>
              </a:rPr>
              <a:t>COSMOLOGY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6860999" y="8910367"/>
            <a:ext cx="454630" cy="1306411"/>
          </a:xfrm>
          <a:custGeom>
            <a:avLst/>
            <a:gdLst/>
            <a:ahLst/>
            <a:cxnLst/>
            <a:rect r="r" b="b" t="t" l="l"/>
            <a:pathLst>
              <a:path h="1306411" w="454630">
                <a:moveTo>
                  <a:pt x="0" y="0"/>
                </a:moveTo>
                <a:lnTo>
                  <a:pt x="454629" y="0"/>
                </a:lnTo>
                <a:lnTo>
                  <a:pt x="454629" y="1306411"/>
                </a:lnTo>
                <a:lnTo>
                  <a:pt x="0" y="13064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2157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79217" y="396971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224449" y="497968"/>
            <a:ext cx="517070" cy="206716"/>
          </a:xfrm>
          <a:custGeom>
            <a:avLst/>
            <a:gdLst/>
            <a:ahLst/>
            <a:cxnLst/>
            <a:rect r="r" b="b" t="t" l="l"/>
            <a:pathLst>
              <a:path h="206716" w="517070">
                <a:moveTo>
                  <a:pt x="0" y="0"/>
                </a:moveTo>
                <a:lnTo>
                  <a:pt x="517070" y="0"/>
                </a:lnTo>
                <a:lnTo>
                  <a:pt x="517070" y="206715"/>
                </a:lnTo>
                <a:lnTo>
                  <a:pt x="0" y="206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43177" y="3364539"/>
            <a:ext cx="5597182" cy="505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0088" indent="-320044" lvl="1">
              <a:lnSpc>
                <a:spcPts val="4150"/>
              </a:lnSpc>
              <a:buFont typeface="Arial"/>
              <a:buChar char="•"/>
            </a:pPr>
            <a:r>
              <a:rPr lang="en-US" sz="2964" spc="44">
                <a:solidFill>
                  <a:srgbClr val="FF8C00"/>
                </a:solidFill>
                <a:latin typeface="Anton"/>
              </a:rPr>
              <a:t>PRECESSION OF MERCURY'S ORBIT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914123" y="1660261"/>
            <a:ext cx="11469824" cy="657621"/>
            <a:chOff x="0" y="0"/>
            <a:chExt cx="3020859" cy="1732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20859" cy="173201"/>
            </a:xfrm>
            <a:custGeom>
              <a:avLst/>
              <a:gdLst/>
              <a:ahLst/>
              <a:cxnLst/>
              <a:rect r="r" b="b" t="t" l="l"/>
              <a:pathLst>
                <a:path h="173201" w="3020859">
                  <a:moveTo>
                    <a:pt x="0" y="0"/>
                  </a:moveTo>
                  <a:lnTo>
                    <a:pt x="3020859" y="0"/>
                  </a:lnTo>
                  <a:lnTo>
                    <a:pt x="3020859" y="173201"/>
                  </a:lnTo>
                  <a:lnTo>
                    <a:pt x="0" y="173201"/>
                  </a:lnTo>
                  <a:close/>
                </a:path>
              </a:pathLst>
            </a:custGeom>
            <a:solidFill>
              <a:srgbClr val="FF8C0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3020859" cy="2017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4412247" y="1998597"/>
            <a:ext cx="8042479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0" y="4635764"/>
            <a:ext cx="4540587" cy="5651236"/>
            <a:chOff x="0" y="0"/>
            <a:chExt cx="6054116" cy="7534981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8"/>
            <a:srcRect l="28808" t="0" r="28808" b="0"/>
            <a:stretch>
              <a:fillRect/>
            </a:stretch>
          </p:blipFill>
          <p:spPr>
            <a:xfrm flipH="false" flipV="false">
              <a:off x="0" y="0"/>
              <a:ext cx="6054116" cy="7534981"/>
            </a:xfrm>
            <a:prstGeom prst="rect">
              <a:avLst/>
            </a:prstGeom>
          </p:spPr>
        </p:pic>
      </p:grpSp>
      <p:sp>
        <p:nvSpPr>
          <p:cNvPr name="TextBox 12" id="12"/>
          <p:cNvSpPr txBox="true"/>
          <p:nvPr/>
        </p:nvSpPr>
        <p:spPr>
          <a:xfrm rot="0">
            <a:off x="13401974" y="5237022"/>
            <a:ext cx="2316812" cy="413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3"/>
              </a:lnSpc>
            </a:pPr>
            <a:r>
              <a:rPr lang="en-US" sz="2452" spc="95">
                <a:solidFill>
                  <a:srgbClr val="101010"/>
                </a:solidFill>
                <a:latin typeface="Source Sans Pro Italics"/>
              </a:rPr>
              <a:t>Read More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-10800000">
            <a:off x="17060751" y="4924536"/>
            <a:ext cx="2454498" cy="3841823"/>
          </a:xfrm>
          <a:custGeom>
            <a:avLst/>
            <a:gdLst/>
            <a:ahLst/>
            <a:cxnLst/>
            <a:rect r="r" b="b" t="t" l="l"/>
            <a:pathLst>
              <a:path h="3841823" w="2454498">
                <a:moveTo>
                  <a:pt x="0" y="0"/>
                </a:moveTo>
                <a:lnTo>
                  <a:pt x="2454498" y="0"/>
                </a:lnTo>
                <a:lnTo>
                  <a:pt x="2454498" y="3841823"/>
                </a:lnTo>
                <a:lnTo>
                  <a:pt x="0" y="38418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0" y="393193"/>
            <a:ext cx="18288000" cy="183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1"/>
              </a:lnSpc>
            </a:pPr>
            <a:r>
              <a:rPr lang="en-US" sz="5301" spc="79">
                <a:solidFill>
                  <a:srgbClr val="FF8C00"/>
                </a:solidFill>
                <a:latin typeface="Anton"/>
              </a:rPr>
              <a:t>PREDICTIONS AND IMPLICATIONS OF GENERAL RELATIVITY</a:t>
            </a:r>
          </a:p>
          <a:p>
            <a:pPr algn="r">
              <a:lnSpc>
                <a:spcPts val="7421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9458304" y="4867386"/>
            <a:ext cx="5399352" cy="50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9063" indent="-319531" lvl="1">
              <a:lnSpc>
                <a:spcPts val="4143"/>
              </a:lnSpc>
              <a:buFont typeface="Arial"/>
              <a:buChar char="•"/>
            </a:pPr>
            <a:r>
              <a:rPr lang="en-US" sz="2959" spc="44">
                <a:solidFill>
                  <a:srgbClr val="FF8C00"/>
                </a:solidFill>
                <a:latin typeface="Anton"/>
              </a:rPr>
              <a:t>BENDING OF LIGHT BY GRAVITY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241008" y="5835914"/>
            <a:ext cx="5399352" cy="50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9063" indent="-319531" lvl="1">
              <a:lnSpc>
                <a:spcPts val="4143"/>
              </a:lnSpc>
              <a:buFont typeface="Arial"/>
              <a:buChar char="•"/>
            </a:pPr>
            <a:r>
              <a:rPr lang="en-US" sz="2959" spc="44">
                <a:solidFill>
                  <a:srgbClr val="FF8C00"/>
                </a:solidFill>
                <a:latin typeface="Anton"/>
              </a:rPr>
              <a:t>BLACK HOLES AND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051796" y="7005071"/>
            <a:ext cx="4805860" cy="50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9063" indent="-319531" lvl="1">
              <a:lnSpc>
                <a:spcPts val="4143"/>
              </a:lnSpc>
              <a:buFont typeface="Arial"/>
              <a:buChar char="•"/>
            </a:pPr>
            <a:r>
              <a:rPr lang="en-US" sz="2959" spc="44">
                <a:solidFill>
                  <a:srgbClr val="FF8C00"/>
                </a:solidFill>
                <a:latin typeface="Anton"/>
              </a:rPr>
              <a:t>GRAVITATIONAL WAVES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85275" y="1520623"/>
            <a:ext cx="14917450" cy="7245754"/>
            <a:chOff x="0" y="0"/>
            <a:chExt cx="3928876" cy="19083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28876" cy="1908347"/>
            </a:xfrm>
            <a:custGeom>
              <a:avLst/>
              <a:gdLst/>
              <a:ahLst/>
              <a:cxnLst/>
              <a:rect r="r" b="b" t="t" l="l"/>
              <a:pathLst>
                <a:path h="1908347" w="3928876">
                  <a:moveTo>
                    <a:pt x="0" y="0"/>
                  </a:moveTo>
                  <a:lnTo>
                    <a:pt x="3928876" y="0"/>
                  </a:lnTo>
                  <a:lnTo>
                    <a:pt x="3928876" y="1908347"/>
                  </a:lnTo>
                  <a:lnTo>
                    <a:pt x="0" y="1908347"/>
                  </a:lnTo>
                  <a:close/>
                </a:path>
              </a:pathLst>
            </a:custGeom>
            <a:solidFill>
              <a:srgbClr val="101010">
                <a:alpha val="84706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928876" cy="19464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069545" y="1912389"/>
            <a:ext cx="365559" cy="146144"/>
          </a:xfrm>
          <a:custGeom>
            <a:avLst/>
            <a:gdLst/>
            <a:ahLst/>
            <a:cxnLst/>
            <a:rect r="r" b="b" t="t" l="l"/>
            <a:pathLst>
              <a:path h="146144" w="365559">
                <a:moveTo>
                  <a:pt x="0" y="0"/>
                </a:moveTo>
                <a:lnTo>
                  <a:pt x="365559" y="0"/>
                </a:lnTo>
                <a:lnTo>
                  <a:pt x="365559" y="146144"/>
                </a:lnTo>
                <a:lnTo>
                  <a:pt x="0" y="146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49066" y="1912389"/>
            <a:ext cx="369389" cy="1061465"/>
          </a:xfrm>
          <a:custGeom>
            <a:avLst/>
            <a:gdLst/>
            <a:ahLst/>
            <a:cxnLst/>
            <a:rect r="r" b="b" t="t" l="l"/>
            <a:pathLst>
              <a:path h="1061465" w="369389">
                <a:moveTo>
                  <a:pt x="0" y="0"/>
                </a:moveTo>
                <a:lnTo>
                  <a:pt x="369389" y="0"/>
                </a:lnTo>
                <a:lnTo>
                  <a:pt x="369389" y="1061465"/>
                </a:lnTo>
                <a:lnTo>
                  <a:pt x="0" y="1061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21571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594248" y="4120657"/>
            <a:ext cx="9099504" cy="1641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84"/>
              </a:lnSpc>
            </a:pPr>
            <a:r>
              <a:rPr lang="en-US" sz="9631" spc="144">
                <a:solidFill>
                  <a:srgbClr val="FF8C00"/>
                </a:solidFill>
                <a:latin typeface="Anton"/>
              </a:rPr>
              <a:t>ANY QUESTION?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85275" y="1520623"/>
            <a:ext cx="14917450" cy="7245754"/>
            <a:chOff x="0" y="0"/>
            <a:chExt cx="3928876" cy="190834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28876" cy="1908347"/>
            </a:xfrm>
            <a:custGeom>
              <a:avLst/>
              <a:gdLst/>
              <a:ahLst/>
              <a:cxnLst/>
              <a:rect r="r" b="b" t="t" l="l"/>
              <a:pathLst>
                <a:path h="1908347" w="3928876">
                  <a:moveTo>
                    <a:pt x="0" y="0"/>
                  </a:moveTo>
                  <a:lnTo>
                    <a:pt x="3928876" y="0"/>
                  </a:lnTo>
                  <a:lnTo>
                    <a:pt x="3928876" y="1908347"/>
                  </a:lnTo>
                  <a:lnTo>
                    <a:pt x="0" y="1908347"/>
                  </a:lnTo>
                  <a:close/>
                </a:path>
              </a:pathLst>
            </a:custGeom>
            <a:solidFill>
              <a:srgbClr val="101010">
                <a:alpha val="8470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928876" cy="19464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069545" y="1912389"/>
            <a:ext cx="365559" cy="146144"/>
          </a:xfrm>
          <a:custGeom>
            <a:avLst/>
            <a:gdLst/>
            <a:ahLst/>
            <a:cxnLst/>
            <a:rect r="r" b="b" t="t" l="l"/>
            <a:pathLst>
              <a:path h="146144" w="365559">
                <a:moveTo>
                  <a:pt x="0" y="0"/>
                </a:moveTo>
                <a:lnTo>
                  <a:pt x="365559" y="0"/>
                </a:lnTo>
                <a:lnTo>
                  <a:pt x="365559" y="146144"/>
                </a:lnTo>
                <a:lnTo>
                  <a:pt x="0" y="1461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59913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9066" y="1912389"/>
            <a:ext cx="369389" cy="1061465"/>
          </a:xfrm>
          <a:custGeom>
            <a:avLst/>
            <a:gdLst/>
            <a:ahLst/>
            <a:cxnLst/>
            <a:rect r="r" b="b" t="t" l="l"/>
            <a:pathLst>
              <a:path h="1061465" w="369389">
                <a:moveTo>
                  <a:pt x="0" y="0"/>
                </a:moveTo>
                <a:lnTo>
                  <a:pt x="369389" y="0"/>
                </a:lnTo>
                <a:lnTo>
                  <a:pt x="369389" y="1061465"/>
                </a:lnTo>
                <a:lnTo>
                  <a:pt x="0" y="10614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157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594248" y="4120657"/>
            <a:ext cx="9099504" cy="1641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84"/>
              </a:lnSpc>
            </a:pPr>
            <a:r>
              <a:rPr lang="en-US" sz="9631" spc="144">
                <a:solidFill>
                  <a:srgbClr val="FF8C00"/>
                </a:solidFill>
                <a:latin typeface="Anton"/>
              </a:rPr>
              <a:t>THANK YOU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68093" y="5721739"/>
            <a:ext cx="9951813" cy="389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4"/>
              </a:lnSpc>
            </a:pPr>
            <a:r>
              <a:rPr lang="en-US" sz="2295" spc="624">
                <a:solidFill>
                  <a:srgbClr val="FFFFFF"/>
                </a:solidFill>
                <a:latin typeface="Source Sans Pro"/>
              </a:rPr>
              <a:t>EVERYONE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DAGFgq1ttCQ</dc:identifier>
  <dcterms:modified xsi:type="dcterms:W3CDTF">2011-08-01T06:04:30Z</dcterms:modified>
  <cp:revision>1</cp:revision>
  <dc:title>Group#1 Theory of Relativity</dc:title>
</cp:coreProperties>
</file>